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theme/themeOverride22.xml" ContentType="application/vnd.openxmlformats-officedocument.themeOverride+xml"/>
  <Override PartName="/ppt/charts/chart39.xml" ContentType="application/vnd.openxmlformats-officedocument.drawingml.chart+xml"/>
  <Override PartName="/ppt/theme/themeOverride23.xml" ContentType="application/vnd.openxmlformats-officedocument.themeOverride+xml"/>
  <Override PartName="/ppt/charts/chart40.xml" ContentType="application/vnd.openxmlformats-officedocument.drawingml.chart+xml"/>
  <Override PartName="/ppt/theme/themeOverride24.xml" ContentType="application/vnd.openxmlformats-officedocument.themeOverride+xml"/>
  <Override PartName="/ppt/charts/chart41.xml" ContentType="application/vnd.openxmlformats-officedocument.drawingml.chart+xml"/>
  <Override PartName="/ppt/theme/themeOverride25.xml" ContentType="application/vnd.openxmlformats-officedocument.themeOverride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theme/themeOverride26.xml" ContentType="application/vnd.openxmlformats-officedocument.themeOverride+xml"/>
  <Override PartName="/ppt/charts/chart45.xml" ContentType="application/vnd.openxmlformats-officedocument.drawingml.chart+xml"/>
  <Override PartName="/ppt/theme/themeOverride27.xml" ContentType="application/vnd.openxmlformats-officedocument.themeOverride+xml"/>
  <Override PartName="/ppt/charts/chart46.xml" ContentType="application/vnd.openxmlformats-officedocument.drawingml.chart+xml"/>
  <Override PartName="/ppt/theme/themeOverride28.xml" ContentType="application/vnd.openxmlformats-officedocument.themeOverride+xml"/>
  <Override PartName="/ppt/charts/chart47.xml" ContentType="application/vnd.openxmlformats-officedocument.drawingml.chart+xml"/>
  <Override PartName="/ppt/theme/themeOverride29.xml" ContentType="application/vnd.openxmlformats-officedocument.themeOverride+xml"/>
  <Override PartName="/ppt/charts/chart48.xml" ContentType="application/vnd.openxmlformats-officedocument.drawingml.chart+xml"/>
  <Override PartName="/ppt/theme/themeOverride3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7" r:id="rId16"/>
    <p:sldId id="270" r:id="rId17"/>
    <p:sldId id="271" r:id="rId18"/>
    <p:sldId id="272" r:id="rId19"/>
    <p:sldId id="273" r:id="rId20"/>
    <p:sldId id="274" r:id="rId21"/>
    <p:sldId id="278" r:id="rId22"/>
    <p:sldId id="279" r:id="rId23"/>
    <p:sldId id="280" r:id="rId24"/>
    <p:sldId id="281" r:id="rId25"/>
    <p:sldId id="298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9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Wa&#322;brzych_bezrobotni_wyniki.xlsx" TargetMode="External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qwert\Desktop\walbryzch.xlsx" TargetMode="External"/><Relationship Id="rId1" Type="http://schemas.openxmlformats.org/officeDocument/2006/relationships/themeOverride" Target="../theme/themeOverride22.xm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qwert\Desktop\walbryzch.xlsx" TargetMode="External"/><Relationship Id="rId1" Type="http://schemas.openxmlformats.org/officeDocument/2006/relationships/themeOverride" Target="../theme/themeOverride2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4.xm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qwert\Desktop\walbryzch.xlsx" TargetMode="External"/><Relationship Id="rId1" Type="http://schemas.openxmlformats.org/officeDocument/2006/relationships/themeOverride" Target="../theme/themeOverride24.xml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qwert\Desktop\walbryzch.xlsx" TargetMode="External"/><Relationship Id="rId1" Type="http://schemas.openxmlformats.org/officeDocument/2006/relationships/themeOverride" Target="../theme/themeOverride25.xm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wert\Desktop\walbryzch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wert\Desktop\walbryzch.xlsx" TargetMode="External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qwert\Desktop\walbryzch.xlsx" TargetMode="External"/><Relationship Id="rId1" Type="http://schemas.openxmlformats.org/officeDocument/2006/relationships/themeOverride" Target="../theme/themeOverride26.xml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qwert\Desktop\walbryzch.xlsx" TargetMode="External"/><Relationship Id="rId1" Type="http://schemas.openxmlformats.org/officeDocument/2006/relationships/themeOverride" Target="../theme/themeOverride27.xml"/></Relationships>
</file>

<file path=ppt/charts/_rels/chart4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qwert\Desktop\walbryzch.xlsx" TargetMode="External"/><Relationship Id="rId1" Type="http://schemas.openxmlformats.org/officeDocument/2006/relationships/themeOverride" Target="../theme/themeOverride28.xml"/></Relationships>
</file>

<file path=ppt/charts/_rels/chart4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qwert\Desktop\walbryzch.xlsx" TargetMode="External"/><Relationship Id="rId1" Type="http://schemas.openxmlformats.org/officeDocument/2006/relationships/themeOverride" Target="../theme/themeOverride29.xml"/></Relationships>
</file>

<file path=ppt/charts/_rels/chart4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qwert\Desktop\walbryzch.xlsx" TargetMode="External"/><Relationship Id="rId1" Type="http://schemas.openxmlformats.org/officeDocument/2006/relationships/themeOverride" Target="../theme/themeOverride30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rek%20Sawicki\AppData\Local\Microsoft\Windows\Temporary%20Internet%20Files\Content.Outlook\LWPNPWFD\obliczenia_Wa&#322;brzych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[obliczenia_Wałbrzych.xlsx]Arkusz2!$H$4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[obliczenia_Wałbrzych.xlsx]Arkusz2!$I$3:$J$3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[obliczenia_Wałbrzych.xlsx]Arkusz2!$I$4:$J$4</c:f>
              <c:numCache>
                <c:formatCode>###0.0%</c:formatCode>
                <c:ptCount val="2"/>
                <c:pt idx="0">
                  <c:v>0.78799999999999992</c:v>
                </c:pt>
                <c:pt idx="1">
                  <c:v>0.71599999999999997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[obliczenia_Wałbrzych.xlsx]Arkusz2!$H$5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[obliczenia_Wałbrzych.xlsx]Arkusz2!$I$3:$J$3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[obliczenia_Wałbrzych.xlsx]Arkusz2!$I$5:$J$5</c:f>
              <c:numCache>
                <c:formatCode>###0.0%</c:formatCode>
                <c:ptCount val="2"/>
                <c:pt idx="0">
                  <c:v>0.21199999999999999</c:v>
                </c:pt>
                <c:pt idx="1">
                  <c:v>0.28399999999999997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504320"/>
        <c:axId val="97431488"/>
      </c:barChart>
      <c:catAx>
        <c:axId val="4050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97431488"/>
        <c:crosses val="autoZero"/>
        <c:auto val="1"/>
        <c:lblAlgn val="ctr"/>
        <c:lblOffset val="100"/>
        <c:noMultiLvlLbl val="0"/>
      </c:catAx>
      <c:valAx>
        <c:axId val="97431488"/>
        <c:scaling>
          <c:orientation val="minMax"/>
        </c:scaling>
        <c:delete val="1"/>
        <c:axPos val="b"/>
        <c:numFmt formatCode="###0.0%" sourceLinked="1"/>
        <c:majorTickMark val="none"/>
        <c:minorTickMark val="none"/>
        <c:tickLblPos val="nextTo"/>
        <c:crossAx val="4050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[obliczenia_Wałbrzych.xlsx]Arkusz2!$J$1000</c:f>
              <c:strCache>
                <c:ptCount val="1"/>
                <c:pt idx="0">
                  <c:v>Prywatny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[obliczenia_Wałbrzych.xlsx]Arkusz2!$K$999:$L$999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[obliczenia_Wałbrzych.xlsx]Arkusz2!$K$1000:$L$1000</c:f>
              <c:numCache>
                <c:formatCode>0.0%</c:formatCode>
                <c:ptCount val="2"/>
                <c:pt idx="0">
                  <c:v>0.79200000000000004</c:v>
                </c:pt>
                <c:pt idx="1">
                  <c:v>0.84899999999999998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[obliczenia_Wałbrzych.xlsx]Arkusz2!$J$1001</c:f>
              <c:strCache>
                <c:ptCount val="1"/>
                <c:pt idx="0">
                  <c:v>Publiczny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[obliczenia_Wałbrzych.xlsx]Arkusz2!$K$999:$L$999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[obliczenia_Wałbrzych.xlsx]Arkusz2!$K$1001:$L$1001</c:f>
              <c:numCache>
                <c:formatCode>0.0%</c:formatCode>
                <c:ptCount val="2"/>
                <c:pt idx="0">
                  <c:v>0.183</c:v>
                </c:pt>
                <c:pt idx="1">
                  <c:v>0.151</c:v>
                </c:pt>
              </c:numCache>
            </c:numRef>
          </c:val>
        </c:ser>
        <c:ser>
          <c:idx val="2"/>
          <c:order val="2"/>
          <c:tx>
            <c:strRef>
              <c:f>[obliczenia_Wałbrzych.xlsx]Arkusz2!$J$1002</c:f>
              <c:strCache>
                <c:ptCount val="1"/>
                <c:pt idx="0">
                  <c:v>Inny rodzaj podmiotu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[obliczenia_Wałbrzych.xlsx]Arkusz2!$K$999:$L$999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[obliczenia_Wałbrzych.xlsx]Arkusz2!$K$1002:$L$1002</c:f>
              <c:numCache>
                <c:formatCode>0.0%</c:formatCode>
                <c:ptCount val="2"/>
                <c:pt idx="0">
                  <c:v>2.5000000000000001E-2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97728"/>
        <c:axId val="41433856"/>
      </c:barChart>
      <c:catAx>
        <c:axId val="42697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1433856"/>
        <c:crosses val="autoZero"/>
        <c:auto val="1"/>
        <c:lblAlgn val="ctr"/>
        <c:lblOffset val="100"/>
        <c:noMultiLvlLbl val="0"/>
      </c:catAx>
      <c:valAx>
        <c:axId val="41433856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42697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[obliczenia_Wałbrzych.xlsx]Arkusz2!$I$1277:$I$1278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[obliczenia_Wałbrzych.xlsx]Arkusz2!$J$1277:$J$1278</c:f>
              <c:numCache>
                <c:formatCode>###0.00</c:formatCode>
                <c:ptCount val="2"/>
                <c:pt idx="0">
                  <c:v>16.823076923076922</c:v>
                </c:pt>
                <c:pt idx="1">
                  <c:v>17.503370786516854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99776"/>
        <c:axId val="40477248"/>
      </c:barChart>
      <c:catAx>
        <c:axId val="42699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0477248"/>
        <c:crosses val="autoZero"/>
        <c:auto val="1"/>
        <c:lblAlgn val="ctr"/>
        <c:lblOffset val="100"/>
        <c:noMultiLvlLbl val="0"/>
      </c:catAx>
      <c:valAx>
        <c:axId val="40477248"/>
        <c:scaling>
          <c:orientation val="minMax"/>
        </c:scaling>
        <c:delete val="1"/>
        <c:axPos val="b"/>
        <c:numFmt formatCode="###0.00" sourceLinked="1"/>
        <c:majorTickMark val="none"/>
        <c:minorTickMark val="none"/>
        <c:tickLblPos val="nextTo"/>
        <c:crossAx val="4269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987304934163565"/>
          <c:y val="5.1192563190018588E-2"/>
          <c:w val="0.74107534675320397"/>
          <c:h val="0.89761487361996284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[obliczenia_Wałbrzych.xlsx]Arkusz2!$I$1151:$I$1152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[obliczenia_Wałbrzych.xlsx]Arkusz2!$J$1151:$J$1152</c:f>
              <c:numCache>
                <c:formatCode>###0.0</c:formatCode>
                <c:ptCount val="2"/>
                <c:pt idx="0">
                  <c:v>8.5794701986754962</c:v>
                </c:pt>
                <c:pt idx="1">
                  <c:v>8.6532544378698208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963968"/>
        <c:axId val="40478976"/>
      </c:barChart>
      <c:catAx>
        <c:axId val="42963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0478976"/>
        <c:crosses val="autoZero"/>
        <c:auto val="1"/>
        <c:lblAlgn val="ctr"/>
        <c:lblOffset val="100"/>
        <c:noMultiLvlLbl val="0"/>
      </c:catAx>
      <c:valAx>
        <c:axId val="40478976"/>
        <c:scaling>
          <c:orientation val="minMax"/>
        </c:scaling>
        <c:delete val="1"/>
        <c:axPos val="b"/>
        <c:numFmt formatCode="###0.0" sourceLinked="1"/>
        <c:majorTickMark val="none"/>
        <c:minorTickMark val="none"/>
        <c:tickLblPos val="nextTo"/>
        <c:crossAx val="4296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[obliczenia_Wałbrzych.xlsx]Arkusz2!$I$1452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[obliczenia_Wałbrzych.xlsx]Arkusz2!$H$1453:$H$1456</c:f>
              <c:strCache>
                <c:ptCount val="4"/>
                <c:pt idx="0">
                  <c:v>Wystarcza na wszystkie potrzeby i na oszczędności</c:v>
                </c:pt>
                <c:pt idx="1">
                  <c:v>Wystarcza na wszystkie potrzeby</c:v>
                </c:pt>
                <c:pt idx="2">
                  <c:v>Wystarcza tylko na podstawowe potrzeby</c:v>
                </c:pt>
                <c:pt idx="3">
                  <c:v>Moje dochody nie wystarczają na zaspokojenie podstawowych potrzeb</c:v>
                </c:pt>
              </c:strCache>
            </c:strRef>
          </c:cat>
          <c:val>
            <c:numRef>
              <c:f>[obliczenia_Wałbrzych.xlsx]Arkusz2!$I$1453:$I$1456</c:f>
              <c:numCache>
                <c:formatCode>###0.0%</c:formatCode>
                <c:ptCount val="4"/>
                <c:pt idx="0">
                  <c:v>0.12182741116751268</c:v>
                </c:pt>
                <c:pt idx="1">
                  <c:v>0.39593908629441621</c:v>
                </c:pt>
                <c:pt idx="2">
                  <c:v>0.41116751269035534</c:v>
                </c:pt>
                <c:pt idx="3">
                  <c:v>7.1065989847715741E-2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[obliczenia_Wałbrzych.xlsx]Arkusz2!$J$1452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[obliczenia_Wałbrzych.xlsx]Arkusz2!$H$1453:$H$1456</c:f>
              <c:strCache>
                <c:ptCount val="4"/>
                <c:pt idx="0">
                  <c:v>Wystarcza na wszystkie potrzeby i na oszczędności</c:v>
                </c:pt>
                <c:pt idx="1">
                  <c:v>Wystarcza na wszystkie potrzeby</c:v>
                </c:pt>
                <c:pt idx="2">
                  <c:v>Wystarcza tylko na podstawowe potrzeby</c:v>
                </c:pt>
                <c:pt idx="3">
                  <c:v>Moje dochody nie wystarczają na zaspokojenie podstawowych potrzeb</c:v>
                </c:pt>
              </c:strCache>
            </c:strRef>
          </c:cat>
          <c:val>
            <c:numRef>
              <c:f>[obliczenia_Wałbrzych.xlsx]Arkusz2!$J$1453:$J$1456</c:f>
              <c:numCache>
                <c:formatCode>###0.0%</c:formatCode>
                <c:ptCount val="4"/>
                <c:pt idx="0">
                  <c:v>0.13407821229050279</c:v>
                </c:pt>
                <c:pt idx="1">
                  <c:v>0.36871508379888268</c:v>
                </c:pt>
                <c:pt idx="2">
                  <c:v>0.41340782122905023</c:v>
                </c:pt>
                <c:pt idx="3">
                  <c:v>8.3798882681564241E-2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66016"/>
        <c:axId val="40481280"/>
      </c:barChart>
      <c:catAx>
        <c:axId val="42966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0481280"/>
        <c:crosses val="autoZero"/>
        <c:auto val="1"/>
        <c:lblAlgn val="ctr"/>
        <c:lblOffset val="100"/>
        <c:noMultiLvlLbl val="0"/>
      </c:catAx>
      <c:valAx>
        <c:axId val="40481280"/>
        <c:scaling>
          <c:orientation val="minMax"/>
        </c:scaling>
        <c:delete val="1"/>
        <c:axPos val="b"/>
        <c:numFmt formatCode="###0.0%" sourceLinked="1"/>
        <c:majorTickMark val="none"/>
        <c:minorTickMark val="none"/>
        <c:tickLblPos val="nextTo"/>
        <c:crossAx val="4296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[obliczenia_Wałbrzych.xlsx]Arkusz2!$I$1483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[obliczenia_Wałbrzych.xlsx]Arkusz2!$H$1484:$H$1498</c:f>
              <c:strCache>
                <c:ptCount val="15"/>
                <c:pt idx="0">
                  <c:v>Wałbrzych</c:v>
                </c:pt>
                <c:pt idx="1">
                  <c:v>Gmina Boguszów –Gorce</c:v>
                </c:pt>
                <c:pt idx="2">
                  <c:v>Gmina Jedlina-Zdrój</c:v>
                </c:pt>
                <c:pt idx="3">
                  <c:v>Gmina Szczawno-Zdrój</c:v>
                </c:pt>
                <c:pt idx="4">
                  <c:v>Gmina Głuszyca</c:v>
                </c:pt>
                <c:pt idx="5">
                  <c:v>Gmina Mieroszów</c:v>
                </c:pt>
                <c:pt idx="6">
                  <c:v>Gmina Czarny Bór</c:v>
                </c:pt>
                <c:pt idx="7">
                  <c:v>Gmina Stare Bogaczowice</c:v>
                </c:pt>
                <c:pt idx="8">
                  <c:v>Gmina Walim</c:v>
                </c:pt>
                <c:pt idx="9">
                  <c:v>Powiat Kamiennogórski</c:v>
                </c:pt>
                <c:pt idx="10">
                  <c:v>Powiat Jaworski</c:v>
                </c:pt>
                <c:pt idx="11">
                  <c:v>Powiat Świdnicki</c:v>
                </c:pt>
                <c:pt idx="12">
                  <c:v>Powiat Dzierżoniowski</c:v>
                </c:pt>
                <c:pt idx="13">
                  <c:v>Powiat Kłodzki</c:v>
                </c:pt>
                <c:pt idx="14">
                  <c:v>Inny powiat</c:v>
                </c:pt>
              </c:strCache>
            </c:strRef>
          </c:cat>
          <c:val>
            <c:numRef>
              <c:f>[obliczenia_Wałbrzych.xlsx]Arkusz2!$I$1484:$I$1498</c:f>
              <c:numCache>
                <c:formatCode>General</c:formatCode>
                <c:ptCount val="15"/>
                <c:pt idx="0" formatCode="0.0%">
                  <c:v>0.85799999999999998</c:v>
                </c:pt>
                <c:pt idx="2" formatCode="0.0%">
                  <c:v>1.4999999999999999E-2</c:v>
                </c:pt>
                <c:pt idx="3" formatCode="0.0%">
                  <c:v>8.1000000000000003E-2</c:v>
                </c:pt>
                <c:pt idx="7" formatCode="0.0%">
                  <c:v>5.0000000000000001E-3</c:v>
                </c:pt>
                <c:pt idx="8" formatCode="0.0%">
                  <c:v>0.01</c:v>
                </c:pt>
                <c:pt idx="11" formatCode="0.0%">
                  <c:v>5.0000000000000001E-3</c:v>
                </c:pt>
                <c:pt idx="14" formatCode="0.0%">
                  <c:v>2.5000000000000001E-2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[obliczenia_Wałbrzych.xlsx]Arkusz2!$J$1483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[obliczenia_Wałbrzych.xlsx]Arkusz2!$H$1484:$H$1498</c:f>
              <c:strCache>
                <c:ptCount val="15"/>
                <c:pt idx="0">
                  <c:v>Wałbrzych</c:v>
                </c:pt>
                <c:pt idx="1">
                  <c:v>Gmina Boguszów –Gorce</c:v>
                </c:pt>
                <c:pt idx="2">
                  <c:v>Gmina Jedlina-Zdrój</c:v>
                </c:pt>
                <c:pt idx="3">
                  <c:v>Gmina Szczawno-Zdrój</c:v>
                </c:pt>
                <c:pt idx="4">
                  <c:v>Gmina Głuszyca</c:v>
                </c:pt>
                <c:pt idx="5">
                  <c:v>Gmina Mieroszów</c:v>
                </c:pt>
                <c:pt idx="6">
                  <c:v>Gmina Czarny Bór</c:v>
                </c:pt>
                <c:pt idx="7">
                  <c:v>Gmina Stare Bogaczowice</c:v>
                </c:pt>
                <c:pt idx="8">
                  <c:v>Gmina Walim</c:v>
                </c:pt>
                <c:pt idx="9">
                  <c:v>Powiat Kamiennogórski</c:v>
                </c:pt>
                <c:pt idx="10">
                  <c:v>Powiat Jaworski</c:v>
                </c:pt>
                <c:pt idx="11">
                  <c:v>Powiat Świdnicki</c:v>
                </c:pt>
                <c:pt idx="12">
                  <c:v>Powiat Dzierżoniowski</c:v>
                </c:pt>
                <c:pt idx="13">
                  <c:v>Powiat Kłodzki</c:v>
                </c:pt>
                <c:pt idx="14">
                  <c:v>Inny powiat</c:v>
                </c:pt>
              </c:strCache>
            </c:strRef>
          </c:cat>
          <c:val>
            <c:numRef>
              <c:f>[obliczenia_Wałbrzych.xlsx]Arkusz2!$J$1484:$J$1498</c:f>
              <c:numCache>
                <c:formatCode>0.0%</c:formatCode>
                <c:ptCount val="15"/>
                <c:pt idx="0">
                  <c:v>0.38500000000000001</c:v>
                </c:pt>
                <c:pt idx="1">
                  <c:v>7.2999999999999995E-2</c:v>
                </c:pt>
                <c:pt idx="2">
                  <c:v>8.4000000000000005E-2</c:v>
                </c:pt>
                <c:pt idx="3">
                  <c:v>8.4000000000000005E-2</c:v>
                </c:pt>
                <c:pt idx="4">
                  <c:v>0.14000000000000001</c:v>
                </c:pt>
                <c:pt idx="5">
                  <c:v>9.5000000000000001E-2</c:v>
                </c:pt>
                <c:pt idx="6">
                  <c:v>5.6000000000000001E-2</c:v>
                </c:pt>
                <c:pt idx="7">
                  <c:v>1.7000000000000001E-2</c:v>
                </c:pt>
                <c:pt idx="8">
                  <c:v>1.0999999999999999E-2</c:v>
                </c:pt>
                <c:pt idx="11">
                  <c:v>1.0999999999999999E-2</c:v>
                </c:pt>
                <c:pt idx="13">
                  <c:v>6.0000000000000001E-3</c:v>
                </c:pt>
                <c:pt idx="14">
                  <c:v>3.9E-2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127808"/>
        <c:axId val="40483008"/>
      </c:barChart>
      <c:catAx>
        <c:axId val="43127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0483008"/>
        <c:crosses val="autoZero"/>
        <c:auto val="1"/>
        <c:lblAlgn val="ctr"/>
        <c:lblOffset val="100"/>
        <c:noMultiLvlLbl val="0"/>
      </c:catAx>
      <c:valAx>
        <c:axId val="40483008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4312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[obliczenia_Wałbrzych.xlsx]Arkusz2!$I$1540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[obliczenia_Wałbrzych.xlsx]Arkusz2!$H$1541:$H$1560</c:f>
              <c:strCache>
                <c:ptCount val="20"/>
                <c:pt idx="0">
                  <c:v>Rolnictwo, leśnictwo, rybołówstwo</c:v>
                </c:pt>
                <c:pt idx="1">
                  <c:v>Motoryzacja</c:v>
                </c:pt>
                <c:pt idx="2">
                  <c:v>Usługi dla ludności (w tym dostawa i naprawy systemów dostarczania wody, energii, administracja publiczna, etc.)</c:v>
                </c:pt>
                <c:pt idx="3">
                  <c:v>Informatyka</c:v>
                </c:pt>
                <c:pt idx="4">
                  <c:v>Budownictwo</c:v>
                </c:pt>
                <c:pt idx="5">
                  <c:v>Produkcja</c:v>
                </c:pt>
                <c:pt idx="6">
                  <c:v>Handel hurtowy</c:v>
                </c:pt>
                <c:pt idx="7">
                  <c:v>Handel detaliczny</c:v>
                </c:pt>
                <c:pt idx="8">
                  <c:v>Transport, logistyka i magazynowanie</c:v>
                </c:pt>
                <c:pt idx="9">
                  <c:v>Działalność wydawnicza</c:v>
                </c:pt>
                <c:pt idx="10">
                  <c:v>Finanse i ubezpieczenia</c:v>
                </c:pt>
                <c:pt idx="11">
                  <c:v>Nieruchomości – pośrednictwo, wynajem i leasing</c:v>
                </c:pt>
                <c:pt idx="12">
                  <c:v>Działalność profesjonalna, naukowa i usługi techniczne</c:v>
                </c:pt>
                <c:pt idx="13">
                  <c:v>Doradztwo w zakresie zarządzania</c:v>
                </c:pt>
                <c:pt idx="14">
                  <c:v>Pomoc techniczna i administracyjna</c:v>
                </c:pt>
                <c:pt idx="15">
                  <c:v>Usługi edukacyjne</c:v>
                </c:pt>
                <c:pt idx="16">
                  <c:v>Ochrona zdrowia i pomoc społeczna</c:v>
                </c:pt>
                <c:pt idx="17">
                  <c:v>Sztuka, rozrywka i rekreacja</c:v>
                </c:pt>
                <c:pt idx="18">
                  <c:v>Zakwaterowanie (hotelarstwo itp.)</c:v>
                </c:pt>
                <c:pt idx="19">
                  <c:v>Usługi spożywcze (restauracje, bary)</c:v>
                </c:pt>
              </c:strCache>
            </c:strRef>
          </c:cat>
          <c:val>
            <c:numRef>
              <c:f>[obliczenia_Wałbrzych.xlsx]Arkusz2!$I$1541:$I$1560</c:f>
              <c:numCache>
                <c:formatCode>0.0%</c:formatCode>
                <c:ptCount val="20"/>
                <c:pt idx="0">
                  <c:v>1.5228426395939085E-2</c:v>
                </c:pt>
                <c:pt idx="1">
                  <c:v>4.5685279187817257E-2</c:v>
                </c:pt>
                <c:pt idx="2">
                  <c:v>0.26395939086294418</c:v>
                </c:pt>
                <c:pt idx="3">
                  <c:v>5.076142131979695E-3</c:v>
                </c:pt>
                <c:pt idx="4">
                  <c:v>0.12182741116751268</c:v>
                </c:pt>
                <c:pt idx="5">
                  <c:v>3.045685279187817E-2</c:v>
                </c:pt>
                <c:pt idx="6">
                  <c:v>5.5837563451776651E-2</c:v>
                </c:pt>
                <c:pt idx="7">
                  <c:v>8.6294416243654817E-2</c:v>
                </c:pt>
                <c:pt idx="8">
                  <c:v>0.10152284263959391</c:v>
                </c:pt>
                <c:pt idx="9">
                  <c:v>5.076142131979695E-3</c:v>
                </c:pt>
                <c:pt idx="10">
                  <c:v>4.060913705583756E-2</c:v>
                </c:pt>
                <c:pt idx="11">
                  <c:v>2.030456852791878E-2</c:v>
                </c:pt>
                <c:pt idx="12">
                  <c:v>4.060913705583756E-2</c:v>
                </c:pt>
                <c:pt idx="14">
                  <c:v>1.015228426395939E-2</c:v>
                </c:pt>
                <c:pt idx="15">
                  <c:v>2.5380710659898477E-2</c:v>
                </c:pt>
                <c:pt idx="16">
                  <c:v>5.0761421319796954E-2</c:v>
                </c:pt>
                <c:pt idx="17">
                  <c:v>1.015228426395939E-2</c:v>
                </c:pt>
                <c:pt idx="18">
                  <c:v>1.015228426395939E-2</c:v>
                </c:pt>
                <c:pt idx="19">
                  <c:v>6.091370558375634E-2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[obliczenia_Wałbrzych.xlsx]Arkusz2!$J$1540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[obliczenia_Wałbrzych.xlsx]Arkusz2!$H$1541:$H$1560</c:f>
              <c:strCache>
                <c:ptCount val="20"/>
                <c:pt idx="0">
                  <c:v>Rolnictwo, leśnictwo, rybołówstwo</c:v>
                </c:pt>
                <c:pt idx="1">
                  <c:v>Motoryzacja</c:v>
                </c:pt>
                <c:pt idx="2">
                  <c:v>Usługi dla ludności (w tym dostawa i naprawy systemów dostarczania wody, energii, administracja publiczna, etc.)</c:v>
                </c:pt>
                <c:pt idx="3">
                  <c:v>Informatyka</c:v>
                </c:pt>
                <c:pt idx="4">
                  <c:v>Budownictwo</c:v>
                </c:pt>
                <c:pt idx="5">
                  <c:v>Produkcja</c:v>
                </c:pt>
                <c:pt idx="6">
                  <c:v>Handel hurtowy</c:v>
                </c:pt>
                <c:pt idx="7">
                  <c:v>Handel detaliczny</c:v>
                </c:pt>
                <c:pt idx="8">
                  <c:v>Transport, logistyka i magazynowanie</c:v>
                </c:pt>
                <c:pt idx="9">
                  <c:v>Działalność wydawnicza</c:v>
                </c:pt>
                <c:pt idx="10">
                  <c:v>Finanse i ubezpieczenia</c:v>
                </c:pt>
                <c:pt idx="11">
                  <c:v>Nieruchomości – pośrednictwo, wynajem i leasing</c:v>
                </c:pt>
                <c:pt idx="12">
                  <c:v>Działalność profesjonalna, naukowa i usługi techniczne</c:v>
                </c:pt>
                <c:pt idx="13">
                  <c:v>Doradztwo w zakresie zarządzania</c:v>
                </c:pt>
                <c:pt idx="14">
                  <c:v>Pomoc techniczna i administracyjna</c:v>
                </c:pt>
                <c:pt idx="15">
                  <c:v>Usługi edukacyjne</c:v>
                </c:pt>
                <c:pt idx="16">
                  <c:v>Ochrona zdrowia i pomoc społeczna</c:v>
                </c:pt>
                <c:pt idx="17">
                  <c:v>Sztuka, rozrywka i rekreacja</c:v>
                </c:pt>
                <c:pt idx="18">
                  <c:v>Zakwaterowanie (hotelarstwo itp.)</c:v>
                </c:pt>
                <c:pt idx="19">
                  <c:v>Usługi spożywcze (restauracje, bary)</c:v>
                </c:pt>
              </c:strCache>
            </c:strRef>
          </c:cat>
          <c:val>
            <c:numRef>
              <c:f>[obliczenia_Wałbrzych.xlsx]Arkusz2!$J$1541:$J$1560</c:f>
              <c:numCache>
                <c:formatCode>0.0%</c:formatCode>
                <c:ptCount val="20"/>
                <c:pt idx="0">
                  <c:v>3.3519553072625698E-2</c:v>
                </c:pt>
                <c:pt idx="1">
                  <c:v>0.11731843575418993</c:v>
                </c:pt>
                <c:pt idx="2">
                  <c:v>0.24022346368715083</c:v>
                </c:pt>
                <c:pt idx="3">
                  <c:v>1.1173184357541898E-2</c:v>
                </c:pt>
                <c:pt idx="4">
                  <c:v>8.3798882681564241E-2</c:v>
                </c:pt>
                <c:pt idx="5">
                  <c:v>0.1005586592178771</c:v>
                </c:pt>
                <c:pt idx="6">
                  <c:v>4.4692737430167592E-2</c:v>
                </c:pt>
                <c:pt idx="7">
                  <c:v>0.11731843575418993</c:v>
                </c:pt>
                <c:pt idx="8">
                  <c:v>3.3519553072625698E-2</c:v>
                </c:pt>
                <c:pt idx="10">
                  <c:v>2.7932960893854747E-2</c:v>
                </c:pt>
                <c:pt idx="11">
                  <c:v>1.6759776536312849E-2</c:v>
                </c:pt>
                <c:pt idx="12">
                  <c:v>3.3519553072625698E-2</c:v>
                </c:pt>
                <c:pt idx="13">
                  <c:v>5.586592178770949E-3</c:v>
                </c:pt>
                <c:pt idx="14">
                  <c:v>1.1173184357541898E-2</c:v>
                </c:pt>
                <c:pt idx="15">
                  <c:v>2.7932960893854747E-2</c:v>
                </c:pt>
                <c:pt idx="16">
                  <c:v>2.2346368715083796E-2</c:v>
                </c:pt>
                <c:pt idx="17">
                  <c:v>5.586592178770949E-3</c:v>
                </c:pt>
                <c:pt idx="18">
                  <c:v>1.6759776536312849E-2</c:v>
                </c:pt>
                <c:pt idx="19">
                  <c:v>5.027932960893855E-2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250176"/>
        <c:axId val="43000384"/>
      </c:barChart>
      <c:catAx>
        <c:axId val="43250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3000384"/>
        <c:crosses val="autoZero"/>
        <c:auto val="1"/>
        <c:lblAlgn val="ctr"/>
        <c:lblOffset val="100"/>
        <c:noMultiLvlLbl val="0"/>
      </c:catAx>
      <c:valAx>
        <c:axId val="43000384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43250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/>
      </a:pPr>
      <a:endParaRPr lang="pl-PL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[obliczenia_Wałbrzych.xlsx]Arkusz2!$H$1592:$H$1593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[obliczenia_Wałbrzych.xlsx]Arkusz2!$I$1592:$I$1593</c:f>
              <c:numCache>
                <c:formatCode>###0.00</c:formatCode>
                <c:ptCount val="2"/>
                <c:pt idx="0">
                  <c:v>3.4314720812182742</c:v>
                </c:pt>
                <c:pt idx="1">
                  <c:v>3.6089385474860336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50688"/>
        <c:axId val="42999808"/>
      </c:barChart>
      <c:catAx>
        <c:axId val="43250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2999808"/>
        <c:crosses val="autoZero"/>
        <c:auto val="1"/>
        <c:lblAlgn val="ctr"/>
        <c:lblOffset val="100"/>
        <c:noMultiLvlLbl val="0"/>
      </c:catAx>
      <c:valAx>
        <c:axId val="42999808"/>
        <c:scaling>
          <c:orientation val="minMax"/>
        </c:scaling>
        <c:delete val="1"/>
        <c:axPos val="b"/>
        <c:numFmt formatCode="###0.00" sourceLinked="1"/>
        <c:majorTickMark val="none"/>
        <c:minorTickMark val="none"/>
        <c:tickLblPos val="nextTo"/>
        <c:crossAx val="4325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[obliczenia_Wałbrzych.xlsx]Arkusz2!$I$1609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[obliczenia_Wałbrzych.xlsx]Arkusz2!$H$1610:$H$1613</c:f>
              <c:strCache>
                <c:ptCount val="4"/>
                <c:pt idx="0">
                  <c:v>Innej gminy</c:v>
                </c:pt>
                <c:pt idx="1">
                  <c:v>Innego powiatu</c:v>
                </c:pt>
                <c:pt idx="2">
                  <c:v>Innego województwa</c:v>
                </c:pt>
                <c:pt idx="3">
                  <c:v>Innego kraju</c:v>
                </c:pt>
              </c:strCache>
            </c:strRef>
          </c:cat>
          <c:val>
            <c:numRef>
              <c:f>[obliczenia_Wałbrzych.xlsx]Arkusz2!$I$1610:$I$1613</c:f>
              <c:numCache>
                <c:formatCode>0.0%</c:formatCode>
                <c:ptCount val="4"/>
                <c:pt idx="0">
                  <c:v>0.54800000000000004</c:v>
                </c:pt>
                <c:pt idx="1">
                  <c:v>0.42599999999999999</c:v>
                </c:pt>
                <c:pt idx="2">
                  <c:v>0.16800000000000001</c:v>
                </c:pt>
                <c:pt idx="3">
                  <c:v>9.6000000000000002E-2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[obliczenia_Wałbrzych.xlsx]Arkusz2!$J$1609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[obliczenia_Wałbrzych.xlsx]Arkusz2!$H$1610:$H$1613</c:f>
              <c:strCache>
                <c:ptCount val="4"/>
                <c:pt idx="0">
                  <c:v>Innej gminy</c:v>
                </c:pt>
                <c:pt idx="1">
                  <c:v>Innego powiatu</c:v>
                </c:pt>
                <c:pt idx="2">
                  <c:v>Innego województwa</c:v>
                </c:pt>
                <c:pt idx="3">
                  <c:v>Innego kraju</c:v>
                </c:pt>
              </c:strCache>
            </c:strRef>
          </c:cat>
          <c:val>
            <c:numRef>
              <c:f>[obliczenia_Wałbrzych.xlsx]Arkusz2!$J$1610:$J$1613</c:f>
              <c:numCache>
                <c:formatCode>0.0%</c:formatCode>
                <c:ptCount val="4"/>
                <c:pt idx="0">
                  <c:v>0.65900000000000003</c:v>
                </c:pt>
                <c:pt idx="1">
                  <c:v>0.40200000000000002</c:v>
                </c:pt>
                <c:pt idx="2">
                  <c:v>0.13400000000000001</c:v>
                </c:pt>
                <c:pt idx="3">
                  <c:v>6.0999999999999999E-2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48"/>
        <c:axId val="43253248"/>
        <c:axId val="43004416"/>
      </c:barChart>
      <c:catAx>
        <c:axId val="43253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3004416"/>
        <c:crosses val="autoZero"/>
        <c:auto val="1"/>
        <c:lblAlgn val="ctr"/>
        <c:lblOffset val="100"/>
        <c:noMultiLvlLbl val="0"/>
      </c:catAx>
      <c:valAx>
        <c:axId val="43004416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43253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[obliczenia_Wałbrzych.xlsx]Arkusz2!$I$1632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[obliczenia_Wałbrzych.xlsx]Arkusz2!$H$1633:$H$1635</c:f>
              <c:strCache>
                <c:ptCount val="3"/>
                <c:pt idx="0">
                  <c:v>Innego powiatu</c:v>
                </c:pt>
                <c:pt idx="1">
                  <c:v>Innego województwa</c:v>
                </c:pt>
                <c:pt idx="2">
                  <c:v>Innego kraju</c:v>
                </c:pt>
              </c:strCache>
            </c:strRef>
          </c:cat>
          <c:val>
            <c:numRef>
              <c:f>[obliczenia_Wałbrzych.xlsx]Arkusz2!$I$1633:$I$1635</c:f>
              <c:numCache>
                <c:formatCode>0.0%</c:formatCode>
                <c:ptCount val="3"/>
                <c:pt idx="0">
                  <c:v>0.59899999999999998</c:v>
                </c:pt>
                <c:pt idx="1">
                  <c:v>0.23400000000000001</c:v>
                </c:pt>
                <c:pt idx="2">
                  <c:v>0.14199999999999999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[obliczenia_Wałbrzych.xlsx]Arkusz2!$J$1632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[obliczenia_Wałbrzych.xlsx]Arkusz2!$H$1633:$H$1635</c:f>
              <c:strCache>
                <c:ptCount val="3"/>
                <c:pt idx="0">
                  <c:v>Innego powiatu</c:v>
                </c:pt>
                <c:pt idx="1">
                  <c:v>Innego województwa</c:v>
                </c:pt>
                <c:pt idx="2">
                  <c:v>Innego kraju</c:v>
                </c:pt>
              </c:strCache>
            </c:strRef>
          </c:cat>
          <c:val>
            <c:numRef>
              <c:f>[obliczenia_Wałbrzych.xlsx]Arkusz2!$J$1633:$J$1635</c:f>
              <c:numCache>
                <c:formatCode>0.0%</c:formatCode>
                <c:ptCount val="3"/>
                <c:pt idx="0">
                  <c:v>0.40799999999999997</c:v>
                </c:pt>
                <c:pt idx="1">
                  <c:v>0.184</c:v>
                </c:pt>
                <c:pt idx="2">
                  <c:v>6.7000000000000004E-2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517440"/>
        <c:axId val="43006144"/>
      </c:barChart>
      <c:catAx>
        <c:axId val="43517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3006144"/>
        <c:crosses val="autoZero"/>
        <c:auto val="1"/>
        <c:lblAlgn val="ctr"/>
        <c:lblOffset val="100"/>
        <c:noMultiLvlLbl val="0"/>
      </c:catAx>
      <c:valAx>
        <c:axId val="43006144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4351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[obliczenia_Wałbrzych.xlsx]Arkusz2!$J$1779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[obliczenia_Wałbrzych.xlsx]Arkusz2!$I$1780:$I$1790</c:f>
              <c:strCache>
                <c:ptCount val="11"/>
                <c:pt idx="0">
                  <c:v>Finanse</c:v>
                </c:pt>
                <c:pt idx="1">
                  <c:v>Informatyka</c:v>
                </c:pt>
                <c:pt idx="2">
                  <c:v>Języki obce</c:v>
                </c:pt>
                <c:pt idx="3">
                  <c:v>Logistyka</c:v>
                </c:pt>
                <c:pt idx="4">
                  <c:v>Marketing</c:v>
                </c:pt>
                <c:pt idx="5">
                  <c:v>Organizacja pracy</c:v>
                </c:pt>
                <c:pt idx="6">
                  <c:v>Prawo</c:v>
                </c:pt>
                <c:pt idx="7">
                  <c:v>Techniczne</c:v>
                </c:pt>
                <c:pt idx="8">
                  <c:v>Umiejętności osobiste</c:v>
                </c:pt>
                <c:pt idx="9">
                  <c:v>Zarządzanie zasobami ludzkimi</c:v>
                </c:pt>
                <c:pt idx="10">
                  <c:v>Zawodowe</c:v>
                </c:pt>
              </c:strCache>
            </c:strRef>
          </c:cat>
          <c:val>
            <c:numRef>
              <c:f>[obliczenia_Wałbrzych.xlsx]Arkusz2!$J$1780:$J$1790</c:f>
              <c:numCache>
                <c:formatCode>0.0%</c:formatCode>
                <c:ptCount val="11"/>
                <c:pt idx="0">
                  <c:v>0.16300000000000001</c:v>
                </c:pt>
                <c:pt idx="1">
                  <c:v>0.11600000000000001</c:v>
                </c:pt>
                <c:pt idx="2">
                  <c:v>0.372</c:v>
                </c:pt>
                <c:pt idx="3">
                  <c:v>4.7E-2</c:v>
                </c:pt>
                <c:pt idx="4">
                  <c:v>9.2999999999999999E-2</c:v>
                </c:pt>
                <c:pt idx="5">
                  <c:v>4.7E-2</c:v>
                </c:pt>
                <c:pt idx="6">
                  <c:v>7.0000000000000007E-2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2.3E-2</c:v>
                </c:pt>
                <c:pt idx="10">
                  <c:v>0.186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[obliczenia_Wałbrzych.xlsx]Arkusz2!$K$1779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[obliczenia_Wałbrzych.xlsx]Arkusz2!$I$1780:$I$1790</c:f>
              <c:strCache>
                <c:ptCount val="11"/>
                <c:pt idx="0">
                  <c:v>Finanse</c:v>
                </c:pt>
                <c:pt idx="1">
                  <c:v>Informatyka</c:v>
                </c:pt>
                <c:pt idx="2">
                  <c:v>Języki obce</c:v>
                </c:pt>
                <c:pt idx="3">
                  <c:v>Logistyka</c:v>
                </c:pt>
                <c:pt idx="4">
                  <c:v>Marketing</c:v>
                </c:pt>
                <c:pt idx="5">
                  <c:v>Organizacja pracy</c:v>
                </c:pt>
                <c:pt idx="6">
                  <c:v>Prawo</c:v>
                </c:pt>
                <c:pt idx="7">
                  <c:v>Techniczne</c:v>
                </c:pt>
                <c:pt idx="8">
                  <c:v>Umiejętności osobiste</c:v>
                </c:pt>
                <c:pt idx="9">
                  <c:v>Zarządzanie zasobami ludzkimi</c:v>
                </c:pt>
                <c:pt idx="10">
                  <c:v>Zawodowe</c:v>
                </c:pt>
              </c:strCache>
            </c:strRef>
          </c:cat>
          <c:val>
            <c:numRef>
              <c:f>[obliczenia_Wałbrzych.xlsx]Arkusz2!$K$1780:$K$1790</c:f>
              <c:numCache>
                <c:formatCode>0.0%</c:formatCode>
                <c:ptCount val="11"/>
                <c:pt idx="0">
                  <c:v>9.5000000000000001E-2</c:v>
                </c:pt>
                <c:pt idx="1">
                  <c:v>8.1000000000000003E-2</c:v>
                </c:pt>
                <c:pt idx="2">
                  <c:v>0.39200000000000002</c:v>
                </c:pt>
                <c:pt idx="3">
                  <c:v>2.7E-2</c:v>
                </c:pt>
                <c:pt idx="4">
                  <c:v>4.1000000000000002E-2</c:v>
                </c:pt>
                <c:pt idx="5">
                  <c:v>1.4E-2</c:v>
                </c:pt>
                <c:pt idx="6">
                  <c:v>1.4E-2</c:v>
                </c:pt>
                <c:pt idx="7">
                  <c:v>0.122</c:v>
                </c:pt>
                <c:pt idx="8">
                  <c:v>2.7E-2</c:v>
                </c:pt>
                <c:pt idx="9">
                  <c:v>1.4E-2</c:v>
                </c:pt>
                <c:pt idx="10">
                  <c:v>0.36499999999999999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611136"/>
        <c:axId val="43033152"/>
      </c:barChart>
      <c:catAx>
        <c:axId val="43611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3033152"/>
        <c:crosses val="autoZero"/>
        <c:auto val="1"/>
        <c:lblAlgn val="ctr"/>
        <c:lblOffset val="100"/>
        <c:noMultiLvlLbl val="0"/>
      </c:catAx>
      <c:valAx>
        <c:axId val="43033152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4361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/>
      </a:pPr>
      <a:endParaRPr lang="pl-P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[obliczenia_Wałbrzych.xlsx]Arkusz2!$H$15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[obliczenia_Wałbrzych.xlsx]Arkusz2!$I$14:$J$14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[obliczenia_Wałbrzych.xlsx]Arkusz2!$I$15:$J$15</c:f>
              <c:numCache>
                <c:formatCode>###0.0%</c:formatCode>
                <c:ptCount val="2"/>
                <c:pt idx="0">
                  <c:v>0.41509433962264153</c:v>
                </c:pt>
                <c:pt idx="1">
                  <c:v>0.54929577464788737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[obliczenia_Wałbrzych.xlsx]Arkusz2!$H$16</c:f>
              <c:strCache>
                <c:ptCount val="1"/>
                <c:pt idx="0">
                  <c:v>Nie pracuje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[obliczenia_Wałbrzych.xlsx]Arkusz2!$I$14:$J$14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[obliczenia_Wałbrzych.xlsx]Arkusz2!$I$16:$J$16</c:f>
              <c:numCache>
                <c:formatCode>###0.0%</c:formatCode>
                <c:ptCount val="2"/>
                <c:pt idx="0">
                  <c:v>0.30188679245283018</c:v>
                </c:pt>
                <c:pt idx="1">
                  <c:v>0.23943661971830985</c:v>
                </c:pt>
              </c:numCache>
            </c:numRef>
          </c:val>
        </c:ser>
        <c:ser>
          <c:idx val="2"/>
          <c:order val="2"/>
          <c:tx>
            <c:strRef>
              <c:f>[obliczenia_Wałbrzych.xlsx]Arkusz2!$H$17</c:f>
              <c:strCache>
                <c:ptCount val="1"/>
                <c:pt idx="0">
                  <c:v>Nie posiadam partnera życiowego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[obliczenia_Wałbrzych.xlsx]Arkusz2!$I$14:$J$14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[obliczenia_Wałbrzych.xlsx]Arkusz2!$I$17:$J$17</c:f>
              <c:numCache>
                <c:formatCode>###0.0%</c:formatCode>
                <c:ptCount val="2"/>
                <c:pt idx="0">
                  <c:v>0.28301886792452829</c:v>
                </c:pt>
                <c:pt idx="1">
                  <c:v>0.21126760563380281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583616"/>
        <c:axId val="97430336"/>
      </c:barChart>
      <c:catAx>
        <c:axId val="41583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97430336"/>
        <c:crosses val="autoZero"/>
        <c:auto val="1"/>
        <c:lblAlgn val="ctr"/>
        <c:lblOffset val="100"/>
        <c:noMultiLvlLbl val="0"/>
      </c:catAx>
      <c:valAx>
        <c:axId val="97430336"/>
        <c:scaling>
          <c:orientation val="minMax"/>
        </c:scaling>
        <c:delete val="1"/>
        <c:axPos val="b"/>
        <c:numFmt formatCode="###0.0%" sourceLinked="1"/>
        <c:majorTickMark val="none"/>
        <c:minorTickMark val="none"/>
        <c:tickLblPos val="nextTo"/>
        <c:crossAx val="4158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[obliczenia_Wałbrzych.xlsx]Arkusz2!$H$1659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[obliczenia_Wałbrzych.xlsx]Arkusz2!$I$1658:$J$1658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[obliczenia_Wałbrzych.xlsx]Arkusz2!$I$1659:$J$1659</c:f>
              <c:numCache>
                <c:formatCode>###0.0%</c:formatCode>
                <c:ptCount val="2"/>
                <c:pt idx="0">
                  <c:v>0.17199999999999999</c:v>
                </c:pt>
                <c:pt idx="1">
                  <c:v>0.29600000000000004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[obliczenia_Wałbrzych.xlsx]Arkusz2!$H$1660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[obliczenia_Wałbrzych.xlsx]Arkusz2!$I$1658:$J$1658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[obliczenia_Wałbrzych.xlsx]Arkusz2!$I$1660:$J$1660</c:f>
              <c:numCache>
                <c:formatCode>###0.0%</c:formatCode>
                <c:ptCount val="2"/>
                <c:pt idx="0">
                  <c:v>0.82799999999999996</c:v>
                </c:pt>
                <c:pt idx="1">
                  <c:v>0.70400000000000007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612160"/>
        <c:axId val="43034880"/>
      </c:barChart>
      <c:catAx>
        <c:axId val="43612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3034880"/>
        <c:crosses val="autoZero"/>
        <c:auto val="1"/>
        <c:lblAlgn val="ctr"/>
        <c:lblOffset val="100"/>
        <c:noMultiLvlLbl val="0"/>
      </c:catAx>
      <c:valAx>
        <c:axId val="43034880"/>
        <c:scaling>
          <c:orientation val="minMax"/>
        </c:scaling>
        <c:delete val="1"/>
        <c:axPos val="b"/>
        <c:numFmt formatCode="###0.0%" sourceLinked="1"/>
        <c:majorTickMark val="none"/>
        <c:minorTickMark val="none"/>
        <c:tickLblPos val="nextTo"/>
        <c:crossAx val="4361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/>
      </a:pPr>
      <a:endParaRPr lang="pl-PL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[obliczenia_Wałbrzych.xlsx]Arkusz2!$H$2485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[obliczenia_Wałbrzych.xlsx]Arkusz2!$G$2486:$G$2499</c:f>
              <c:strCache>
                <c:ptCount val="14"/>
                <c:pt idx="0">
                  <c:v>Wałbrzych</c:v>
                </c:pt>
                <c:pt idx="1">
                  <c:v>Gmina Boguszów–Gorce</c:v>
                </c:pt>
                <c:pt idx="2">
                  <c:v>Gmina Jedlina-Zdrój</c:v>
                </c:pt>
                <c:pt idx="3">
                  <c:v>Gmina Szczawno-Zdrój</c:v>
                </c:pt>
                <c:pt idx="4">
                  <c:v>Gmina Głuszyca</c:v>
                </c:pt>
                <c:pt idx="5">
                  <c:v>Gmina Mieroszów</c:v>
                </c:pt>
                <c:pt idx="6">
                  <c:v>Gmina Czarny Bór</c:v>
                </c:pt>
                <c:pt idx="7">
                  <c:v>Gmina Stare Bogaczowice</c:v>
                </c:pt>
                <c:pt idx="8">
                  <c:v>Gmina Walim</c:v>
                </c:pt>
                <c:pt idx="9">
                  <c:v>Powiat Kamiennogórski</c:v>
                </c:pt>
                <c:pt idx="10">
                  <c:v>Powiat Jaworski</c:v>
                </c:pt>
                <c:pt idx="11">
                  <c:v>Powiat Świdnicki</c:v>
                </c:pt>
                <c:pt idx="12">
                  <c:v>Powiat Dzierżoniowski</c:v>
                </c:pt>
                <c:pt idx="13">
                  <c:v>Powiat Kłodzki</c:v>
                </c:pt>
              </c:strCache>
            </c:strRef>
          </c:cat>
          <c:val>
            <c:numRef>
              <c:f>[obliczenia_Wałbrzych.xlsx]Arkusz2!$H$2486:$H$2499</c:f>
              <c:numCache>
                <c:formatCode>_-* #,##0.0\ _z_ł_-;\-* #,##0.0\ _z_ł_-;_-* "-"??\ _z_ł_-;_-@_-</c:formatCode>
                <c:ptCount val="14"/>
                <c:pt idx="0" formatCode="###0.0">
                  <c:v>4.1072961373390573</c:v>
                </c:pt>
                <c:pt idx="1">
                  <c:v>3.8237704918032795</c:v>
                </c:pt>
                <c:pt idx="2" formatCode="###0.0">
                  <c:v>4.1152263374485614</c:v>
                </c:pt>
                <c:pt idx="3" formatCode="###0.0">
                  <c:v>3.9016393442622959</c:v>
                </c:pt>
                <c:pt idx="4" formatCode="###0.0">
                  <c:v>3.8103448275862073</c:v>
                </c:pt>
                <c:pt idx="5" formatCode="###0.0">
                  <c:v>3.7816593886462875</c:v>
                </c:pt>
                <c:pt idx="6" formatCode="###0.0">
                  <c:v>3.903508771929824</c:v>
                </c:pt>
                <c:pt idx="7" formatCode="###0.0">
                  <c:v>3.8114035087719293</c:v>
                </c:pt>
                <c:pt idx="8" formatCode="###0.0">
                  <c:v>3.7347826086956504</c:v>
                </c:pt>
                <c:pt idx="9" formatCode="###0.0">
                  <c:v>3.7272727272727275</c:v>
                </c:pt>
                <c:pt idx="10" formatCode="###0.0">
                  <c:v>3.9449152542372867</c:v>
                </c:pt>
                <c:pt idx="11" formatCode="###0.0">
                  <c:v>3.7621145374449352</c:v>
                </c:pt>
                <c:pt idx="12" formatCode="###0.0">
                  <c:v>3.7929515418502211</c:v>
                </c:pt>
                <c:pt idx="13" formatCode="###0.0">
                  <c:v>3.9017094017094025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[obliczenia_Wałbrzych.xlsx]Arkusz2!$I$2485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[obliczenia_Wałbrzych.xlsx]Arkusz2!$G$2486:$G$2499</c:f>
              <c:strCache>
                <c:ptCount val="14"/>
                <c:pt idx="0">
                  <c:v>Wałbrzych</c:v>
                </c:pt>
                <c:pt idx="1">
                  <c:v>Gmina Boguszów–Gorce</c:v>
                </c:pt>
                <c:pt idx="2">
                  <c:v>Gmina Jedlina-Zdrój</c:v>
                </c:pt>
                <c:pt idx="3">
                  <c:v>Gmina Szczawno-Zdrój</c:v>
                </c:pt>
                <c:pt idx="4">
                  <c:v>Gmina Głuszyca</c:v>
                </c:pt>
                <c:pt idx="5">
                  <c:v>Gmina Mieroszów</c:v>
                </c:pt>
                <c:pt idx="6">
                  <c:v>Gmina Czarny Bór</c:v>
                </c:pt>
                <c:pt idx="7">
                  <c:v>Gmina Stare Bogaczowice</c:v>
                </c:pt>
                <c:pt idx="8">
                  <c:v>Gmina Walim</c:v>
                </c:pt>
                <c:pt idx="9">
                  <c:v>Powiat Kamiennogórski</c:v>
                </c:pt>
                <c:pt idx="10">
                  <c:v>Powiat Jaworski</c:v>
                </c:pt>
                <c:pt idx="11">
                  <c:v>Powiat Świdnicki</c:v>
                </c:pt>
                <c:pt idx="12">
                  <c:v>Powiat Dzierżoniowski</c:v>
                </c:pt>
                <c:pt idx="13">
                  <c:v>Powiat Kłodzki</c:v>
                </c:pt>
              </c:strCache>
            </c:strRef>
          </c:cat>
          <c:val>
            <c:numRef>
              <c:f>[obliczenia_Wałbrzych.xlsx]Arkusz2!$I$2486:$I$2499</c:f>
              <c:numCache>
                <c:formatCode>_-* #,##0.0\ _z_ł_-;\-* #,##0.0\ _z_ł_-;_-* "-"??\ _z_ł_-;_-@_-</c:formatCode>
                <c:ptCount val="14"/>
                <c:pt idx="0" formatCode="###0.0">
                  <c:v>3.9346938775510196</c:v>
                </c:pt>
                <c:pt idx="1">
                  <c:v>3.5152838427947617</c:v>
                </c:pt>
                <c:pt idx="2" formatCode="###0.0">
                  <c:v>3.8325581395348838</c:v>
                </c:pt>
                <c:pt idx="3" formatCode="###0.0">
                  <c:v>3.8227272727272728</c:v>
                </c:pt>
                <c:pt idx="4" formatCode="###0.0">
                  <c:v>3.6445497630331758</c:v>
                </c:pt>
                <c:pt idx="5" formatCode="###0.0">
                  <c:v>3.6392694063926925</c:v>
                </c:pt>
                <c:pt idx="6" formatCode="###0.0">
                  <c:v>3.7511520737327184</c:v>
                </c:pt>
                <c:pt idx="7" formatCode="###0.0">
                  <c:v>3.5</c:v>
                </c:pt>
                <c:pt idx="8" formatCode="###0.0">
                  <c:v>3.5483870967741939</c:v>
                </c:pt>
                <c:pt idx="9" formatCode="###0.0">
                  <c:v>3.5373134328358198</c:v>
                </c:pt>
                <c:pt idx="10" formatCode="###0.0">
                  <c:v>3.7040816326530619</c:v>
                </c:pt>
                <c:pt idx="11" formatCode="###0.0">
                  <c:v>3.5025906735751287</c:v>
                </c:pt>
                <c:pt idx="12" formatCode="###0.0">
                  <c:v>3.7315789473684191</c:v>
                </c:pt>
                <c:pt idx="13" formatCode="###0.0">
                  <c:v>3.6896551724137914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073984"/>
        <c:axId val="43037184"/>
      </c:barChart>
      <c:catAx>
        <c:axId val="44073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3037184"/>
        <c:crosses val="autoZero"/>
        <c:auto val="1"/>
        <c:lblAlgn val="ctr"/>
        <c:lblOffset val="100"/>
        <c:noMultiLvlLbl val="0"/>
      </c:catAx>
      <c:valAx>
        <c:axId val="43037184"/>
        <c:scaling>
          <c:orientation val="minMax"/>
        </c:scaling>
        <c:delete val="1"/>
        <c:axPos val="b"/>
        <c:numFmt formatCode="###0.0" sourceLinked="1"/>
        <c:majorTickMark val="none"/>
        <c:minorTickMark val="none"/>
        <c:tickLblPos val="nextTo"/>
        <c:crossAx val="4407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Arkusz1!$A$9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cat>
            <c:strRef>
              <c:f>Arkusz1!$B$8:$C$8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Arkusz1!$B$9:$C$9</c:f>
              <c:numCache>
                <c:formatCode>0.0%</c:formatCode>
                <c:ptCount val="2"/>
                <c:pt idx="0">
                  <c:v>0.35</c:v>
                </c:pt>
                <c:pt idx="1">
                  <c:v>0.32300000000000001</c:v>
                </c:pt>
              </c:numCache>
            </c:numRef>
          </c:val>
        </c:ser>
        <c:ser>
          <c:idx val="1"/>
          <c:order val="1"/>
          <c:tx>
            <c:strRef>
              <c:f>Arkusz1!$A$10</c:f>
              <c:strCache>
                <c:ptCount val="1"/>
                <c:pt idx="0">
                  <c:v>Nie</c:v>
                </c:pt>
              </c:strCache>
            </c:strRef>
          </c:tx>
          <c:invertIfNegative val="0"/>
          <c:cat>
            <c:strRef>
              <c:f>Arkusz1!$B$8:$C$8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Arkusz1!$B$10:$C$10</c:f>
              <c:numCache>
                <c:formatCode>0.0%</c:formatCode>
                <c:ptCount val="2"/>
                <c:pt idx="0">
                  <c:v>0.65</c:v>
                </c:pt>
                <c:pt idx="1">
                  <c:v>0.67700000000000005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075008"/>
        <c:axId val="43038336"/>
      </c:barChart>
      <c:catAx>
        <c:axId val="44075008"/>
        <c:scaling>
          <c:orientation val="minMax"/>
        </c:scaling>
        <c:delete val="0"/>
        <c:axPos val="l"/>
        <c:majorTickMark val="out"/>
        <c:minorTickMark val="none"/>
        <c:tickLblPos val="nextTo"/>
        <c:crossAx val="43038336"/>
        <c:crosses val="autoZero"/>
        <c:auto val="1"/>
        <c:lblAlgn val="ctr"/>
        <c:lblOffset val="100"/>
        <c:noMultiLvlLbl val="0"/>
      </c:catAx>
      <c:valAx>
        <c:axId val="43038336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44075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Arkusz1!$B$14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Arkusz1!$A$15:$A$19</c:f>
              <c:strCache>
                <c:ptCount val="5"/>
                <c:pt idx="0">
                  <c:v>Zasiłki, pomoc społeczna</c:v>
                </c:pt>
                <c:pt idx="1">
                  <c:v>Renta</c:v>
                </c:pt>
                <c:pt idx="2">
                  <c:v>Dochody z dorywczych prac</c:v>
                </c:pt>
                <c:pt idx="3">
                  <c:v>Inne</c:v>
                </c:pt>
                <c:pt idx="4">
                  <c:v>Nie mam własnych dochodów</c:v>
                </c:pt>
              </c:strCache>
            </c:strRef>
          </c:cat>
          <c:val>
            <c:numRef>
              <c:f>Arkusz1!$B$15:$B$19</c:f>
              <c:numCache>
                <c:formatCode>0.0%</c:formatCode>
                <c:ptCount val="5"/>
                <c:pt idx="0">
                  <c:v>0.24299999999999999</c:v>
                </c:pt>
                <c:pt idx="1">
                  <c:v>1.9E-2</c:v>
                </c:pt>
                <c:pt idx="2">
                  <c:v>0.14099999999999999</c:v>
                </c:pt>
                <c:pt idx="3">
                  <c:v>0.16500000000000001</c:v>
                </c:pt>
                <c:pt idx="4">
                  <c:v>0.432</c:v>
                </c:pt>
              </c:numCache>
            </c:numRef>
          </c:val>
        </c:ser>
        <c:ser>
          <c:idx val="1"/>
          <c:order val="1"/>
          <c:tx>
            <c:strRef>
              <c:f>Arkusz1!$C$14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Arkusz1!$A$15:$A$19</c:f>
              <c:strCache>
                <c:ptCount val="5"/>
                <c:pt idx="0">
                  <c:v>Zasiłki, pomoc społeczna</c:v>
                </c:pt>
                <c:pt idx="1">
                  <c:v>Renta</c:v>
                </c:pt>
                <c:pt idx="2">
                  <c:v>Dochody z dorywczych prac</c:v>
                </c:pt>
                <c:pt idx="3">
                  <c:v>Inne</c:v>
                </c:pt>
                <c:pt idx="4">
                  <c:v>Nie mam własnych dochodów</c:v>
                </c:pt>
              </c:strCache>
            </c:strRef>
          </c:cat>
          <c:val>
            <c:numRef>
              <c:f>Arkusz1!$C$15:$C$19</c:f>
              <c:numCache>
                <c:formatCode>0.0%</c:formatCode>
                <c:ptCount val="5"/>
                <c:pt idx="0">
                  <c:v>0.28399999999999997</c:v>
                </c:pt>
                <c:pt idx="1">
                  <c:v>0</c:v>
                </c:pt>
                <c:pt idx="2">
                  <c:v>0.154</c:v>
                </c:pt>
                <c:pt idx="3">
                  <c:v>0.17899999999999999</c:v>
                </c:pt>
                <c:pt idx="4">
                  <c:v>0.38300000000000001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075520"/>
        <c:axId val="43040064"/>
      </c:barChart>
      <c:catAx>
        <c:axId val="44075520"/>
        <c:scaling>
          <c:orientation val="minMax"/>
        </c:scaling>
        <c:delete val="0"/>
        <c:axPos val="l"/>
        <c:majorTickMark val="out"/>
        <c:minorTickMark val="none"/>
        <c:tickLblPos val="nextTo"/>
        <c:crossAx val="43040064"/>
        <c:crosses val="autoZero"/>
        <c:auto val="1"/>
        <c:lblAlgn val="ctr"/>
        <c:lblOffset val="100"/>
        <c:noMultiLvlLbl val="0"/>
      </c:catAx>
      <c:valAx>
        <c:axId val="4304006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4075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Arkusz1!$B$23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Arkusz1!$A$24:$A$27</c:f>
              <c:strCache>
                <c:ptCount val="4"/>
                <c:pt idx="0">
                  <c:v>Wystarczają na wszystkie potrzeby i na oszczędności</c:v>
                </c:pt>
                <c:pt idx="1">
                  <c:v>Wystarczają na wszystkie potrzeby</c:v>
                </c:pt>
                <c:pt idx="2">
                  <c:v>Wystarczają tylko na podstawowe potrzeby</c:v>
                </c:pt>
                <c:pt idx="3">
                  <c:v>Nie wystarczają nawet na podstawowe potrzeby</c:v>
                </c:pt>
              </c:strCache>
            </c:strRef>
          </c:cat>
          <c:val>
            <c:numRef>
              <c:f>Arkusz1!$B$24:$B$27</c:f>
              <c:numCache>
                <c:formatCode>0.0%</c:formatCode>
                <c:ptCount val="4"/>
                <c:pt idx="0">
                  <c:v>0</c:v>
                </c:pt>
                <c:pt idx="1">
                  <c:v>0.124</c:v>
                </c:pt>
                <c:pt idx="2">
                  <c:v>0.50600000000000001</c:v>
                </c:pt>
                <c:pt idx="3">
                  <c:v>0.371</c:v>
                </c:pt>
              </c:numCache>
            </c:numRef>
          </c:val>
        </c:ser>
        <c:ser>
          <c:idx val="1"/>
          <c:order val="1"/>
          <c:tx>
            <c:strRef>
              <c:f>Arkusz1!$C$23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Arkusz1!$A$24:$A$27</c:f>
              <c:strCache>
                <c:ptCount val="4"/>
                <c:pt idx="0">
                  <c:v>Wystarczają na wszystkie potrzeby i na oszczędności</c:v>
                </c:pt>
                <c:pt idx="1">
                  <c:v>Wystarczają na wszystkie potrzeby</c:v>
                </c:pt>
                <c:pt idx="2">
                  <c:v>Wystarczają tylko na podstawowe potrzeby</c:v>
                </c:pt>
                <c:pt idx="3">
                  <c:v>Nie wystarczają nawet na podstawowe potrzeby</c:v>
                </c:pt>
              </c:strCache>
            </c:strRef>
          </c:cat>
          <c:val>
            <c:numRef>
              <c:f>Arkusz1!$C$24:$C$27</c:f>
              <c:numCache>
                <c:formatCode>0.0%</c:formatCode>
                <c:ptCount val="4"/>
                <c:pt idx="0">
                  <c:v>0</c:v>
                </c:pt>
                <c:pt idx="1">
                  <c:v>0.104</c:v>
                </c:pt>
                <c:pt idx="2">
                  <c:v>0.41599999999999998</c:v>
                </c:pt>
                <c:pt idx="3">
                  <c:v>0.48099999999999998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927040"/>
        <c:axId val="43460288"/>
      </c:barChart>
      <c:catAx>
        <c:axId val="43927040"/>
        <c:scaling>
          <c:orientation val="minMax"/>
        </c:scaling>
        <c:delete val="0"/>
        <c:axPos val="l"/>
        <c:majorTickMark val="out"/>
        <c:minorTickMark val="none"/>
        <c:tickLblPos val="nextTo"/>
        <c:crossAx val="43460288"/>
        <c:crosses val="autoZero"/>
        <c:auto val="1"/>
        <c:lblAlgn val="ctr"/>
        <c:lblOffset val="100"/>
        <c:noMultiLvlLbl val="0"/>
      </c:catAx>
      <c:valAx>
        <c:axId val="43460288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3927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251290463692043"/>
          <c:y val="0.59952063283756207"/>
          <c:w val="0.30137598425196849"/>
          <c:h val="0.189847623213764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Arkusz1!$B$31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Arkusz1!$A$32:$A$35</c:f>
              <c:strCache>
                <c:ptCount val="4"/>
                <c:pt idx="0">
                  <c:v>dochody mam podobne co miesiąc/tydzień</c:v>
                </c:pt>
                <c:pt idx="1">
                  <c:v>dochody różnią się w poszczególnych miesiącach/tygodniach</c:v>
                </c:pt>
                <c:pt idx="2">
                  <c:v>trudno powiedzieć – czasem są regularne, a czasem nie</c:v>
                </c:pt>
                <c:pt idx="3">
                  <c:v>nie mam żadnych dochodów</c:v>
                </c:pt>
              </c:strCache>
            </c:strRef>
          </c:cat>
          <c:val>
            <c:numRef>
              <c:f>Arkusz1!$B$32:$B$35</c:f>
              <c:numCache>
                <c:formatCode>0.0%</c:formatCode>
                <c:ptCount val="4"/>
                <c:pt idx="0">
                  <c:v>0.29199999999999998</c:v>
                </c:pt>
                <c:pt idx="1">
                  <c:v>3.4000000000000002E-2</c:v>
                </c:pt>
                <c:pt idx="2">
                  <c:v>1.0999999999999999E-2</c:v>
                </c:pt>
                <c:pt idx="3">
                  <c:v>0.66300000000000003</c:v>
                </c:pt>
              </c:numCache>
            </c:numRef>
          </c:val>
        </c:ser>
        <c:ser>
          <c:idx val="1"/>
          <c:order val="1"/>
          <c:tx>
            <c:strRef>
              <c:f>Arkusz1!$C$31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Arkusz1!$A$32:$A$35</c:f>
              <c:strCache>
                <c:ptCount val="4"/>
                <c:pt idx="0">
                  <c:v>dochody mam podobne co miesiąc/tydzień</c:v>
                </c:pt>
                <c:pt idx="1">
                  <c:v>dochody różnią się w poszczególnych miesiącach/tygodniach</c:v>
                </c:pt>
                <c:pt idx="2">
                  <c:v>trudno powiedzieć – czasem są regularne, a czasem nie</c:v>
                </c:pt>
                <c:pt idx="3">
                  <c:v>nie mam żadnych dochodów</c:v>
                </c:pt>
              </c:strCache>
            </c:strRef>
          </c:cat>
          <c:val>
            <c:numRef>
              <c:f>Arkusz1!$C$32:$C$35</c:f>
              <c:numCache>
                <c:formatCode>0.0%</c:formatCode>
                <c:ptCount val="4"/>
                <c:pt idx="0">
                  <c:v>0.26</c:v>
                </c:pt>
                <c:pt idx="1">
                  <c:v>2.5999999999999999E-2</c:v>
                </c:pt>
                <c:pt idx="2">
                  <c:v>6.5000000000000002E-2</c:v>
                </c:pt>
                <c:pt idx="3">
                  <c:v>0.64900000000000002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927552"/>
        <c:axId val="43462016"/>
      </c:barChart>
      <c:catAx>
        <c:axId val="43927552"/>
        <c:scaling>
          <c:orientation val="minMax"/>
        </c:scaling>
        <c:delete val="0"/>
        <c:axPos val="l"/>
        <c:majorTickMark val="out"/>
        <c:minorTickMark val="none"/>
        <c:tickLblPos val="nextTo"/>
        <c:crossAx val="43462016"/>
        <c:crosses val="autoZero"/>
        <c:auto val="1"/>
        <c:lblAlgn val="ctr"/>
        <c:lblOffset val="100"/>
        <c:noMultiLvlLbl val="0"/>
      </c:catAx>
      <c:valAx>
        <c:axId val="43462016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3927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Arkusz1!$B$45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Arkusz1!$A$46:$A$51</c:f>
              <c:strCache>
                <c:ptCount val="6"/>
                <c:pt idx="0">
                  <c:v>pełny etat</c:v>
                </c:pt>
                <c:pt idx="1">
                  <c:v>część etatu</c:v>
                </c:pt>
                <c:pt idx="2">
                  <c:v>praca dorywcza</c:v>
                </c:pt>
                <c:pt idx="3">
                  <c:v>własna działalność gospodarcza</c:v>
                </c:pt>
                <c:pt idx="4">
                  <c:v>nie chcę pracować</c:v>
                </c:pt>
                <c:pt idx="5">
                  <c:v>nie mogę pracować</c:v>
                </c:pt>
              </c:strCache>
            </c:strRef>
          </c:cat>
          <c:val>
            <c:numRef>
              <c:f>Arkusz1!$B$46:$B$51</c:f>
              <c:numCache>
                <c:formatCode>0.0%</c:formatCode>
                <c:ptCount val="6"/>
                <c:pt idx="0">
                  <c:v>0.86399999999999999</c:v>
                </c:pt>
                <c:pt idx="1">
                  <c:v>6.8000000000000005E-2</c:v>
                </c:pt>
                <c:pt idx="2">
                  <c:v>1.4999999999999999E-2</c:v>
                </c:pt>
                <c:pt idx="3">
                  <c:v>0</c:v>
                </c:pt>
                <c:pt idx="4">
                  <c:v>2.9000000000000001E-2</c:v>
                </c:pt>
                <c:pt idx="5">
                  <c:v>2.4E-2</c:v>
                </c:pt>
              </c:numCache>
            </c:numRef>
          </c:val>
        </c:ser>
        <c:ser>
          <c:idx val="1"/>
          <c:order val="1"/>
          <c:tx>
            <c:strRef>
              <c:f>Arkusz1!$C$45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Arkusz1!$A$46:$A$51</c:f>
              <c:strCache>
                <c:ptCount val="6"/>
                <c:pt idx="0">
                  <c:v>pełny etat</c:v>
                </c:pt>
                <c:pt idx="1">
                  <c:v>część etatu</c:v>
                </c:pt>
                <c:pt idx="2">
                  <c:v>praca dorywcza</c:v>
                </c:pt>
                <c:pt idx="3">
                  <c:v>własna działalność gospodarcza</c:v>
                </c:pt>
                <c:pt idx="4">
                  <c:v>nie chcę pracować</c:v>
                </c:pt>
                <c:pt idx="5">
                  <c:v>nie mogę pracować</c:v>
                </c:pt>
              </c:strCache>
            </c:strRef>
          </c:cat>
          <c:val>
            <c:numRef>
              <c:f>Arkusz1!$C$46:$C$51</c:f>
              <c:numCache>
                <c:formatCode>0.0%</c:formatCode>
                <c:ptCount val="6"/>
                <c:pt idx="0">
                  <c:v>0.82599999999999996</c:v>
                </c:pt>
                <c:pt idx="1">
                  <c:v>0.104</c:v>
                </c:pt>
                <c:pt idx="2">
                  <c:v>0.03</c:v>
                </c:pt>
                <c:pt idx="3">
                  <c:v>0.01</c:v>
                </c:pt>
                <c:pt idx="4">
                  <c:v>1.4999999999999999E-2</c:v>
                </c:pt>
                <c:pt idx="5">
                  <c:v>1.4999999999999999E-2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928064"/>
        <c:axId val="43463744"/>
      </c:barChart>
      <c:catAx>
        <c:axId val="43928064"/>
        <c:scaling>
          <c:orientation val="minMax"/>
        </c:scaling>
        <c:delete val="0"/>
        <c:axPos val="l"/>
        <c:majorTickMark val="out"/>
        <c:minorTickMark val="none"/>
        <c:tickLblPos val="nextTo"/>
        <c:crossAx val="43463744"/>
        <c:crosses val="autoZero"/>
        <c:auto val="1"/>
        <c:lblAlgn val="ctr"/>
        <c:lblOffset val="100"/>
        <c:noMultiLvlLbl val="0"/>
      </c:catAx>
      <c:valAx>
        <c:axId val="4346374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3928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Arkusz1!$B$61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Arkusz1!$A$62:$A$67</c:f>
              <c:strCache>
                <c:ptCount val="6"/>
                <c:pt idx="0">
                  <c:v>Od zaraz</c:v>
                </c:pt>
                <c:pt idx="1">
                  <c:v>Od jutra</c:v>
                </c:pt>
                <c:pt idx="2">
                  <c:v>Za kilka dni</c:v>
                </c:pt>
                <c:pt idx="3">
                  <c:v>Nie wcześniej niż za 2-3 tyg.</c:v>
                </c:pt>
                <c:pt idx="4">
                  <c:v>Dłużej niż za 2-3 tyg.</c:v>
                </c:pt>
                <c:pt idx="5">
                  <c:v>Nie chcę/nie mogę teraz ani w najbliższym czasie podjąć pracy</c:v>
                </c:pt>
              </c:strCache>
            </c:strRef>
          </c:cat>
          <c:val>
            <c:numRef>
              <c:f>Arkusz1!$B$62:$B$67</c:f>
              <c:numCache>
                <c:formatCode>0.0%</c:formatCode>
                <c:ptCount val="6"/>
                <c:pt idx="0">
                  <c:v>0.626</c:v>
                </c:pt>
                <c:pt idx="1">
                  <c:v>0.15</c:v>
                </c:pt>
                <c:pt idx="2">
                  <c:v>0.15</c:v>
                </c:pt>
                <c:pt idx="3">
                  <c:v>7.8E-2</c:v>
                </c:pt>
                <c:pt idx="4">
                  <c:v>2.4E-2</c:v>
                </c:pt>
                <c:pt idx="5">
                  <c:v>4.3999999999999997E-2</c:v>
                </c:pt>
              </c:numCache>
            </c:numRef>
          </c:val>
        </c:ser>
        <c:ser>
          <c:idx val="1"/>
          <c:order val="1"/>
          <c:tx>
            <c:strRef>
              <c:f>Arkusz1!$C$61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Arkusz1!$A$62:$A$67</c:f>
              <c:strCache>
                <c:ptCount val="6"/>
                <c:pt idx="0">
                  <c:v>Od zaraz</c:v>
                </c:pt>
                <c:pt idx="1">
                  <c:v>Od jutra</c:v>
                </c:pt>
                <c:pt idx="2">
                  <c:v>Za kilka dni</c:v>
                </c:pt>
                <c:pt idx="3">
                  <c:v>Nie wcześniej niż za 2-3 tyg.</c:v>
                </c:pt>
                <c:pt idx="4">
                  <c:v>Dłużej niż za 2-3 tyg.</c:v>
                </c:pt>
                <c:pt idx="5">
                  <c:v>Nie chcę/nie mogę teraz ani w najbliższym czasie podjąć pracy</c:v>
                </c:pt>
              </c:strCache>
            </c:strRef>
          </c:cat>
          <c:val>
            <c:numRef>
              <c:f>Arkusz1!$C$62:$C$67</c:f>
              <c:numCache>
                <c:formatCode>0.0%</c:formatCode>
                <c:ptCount val="6"/>
                <c:pt idx="0">
                  <c:v>0.57699999999999996</c:v>
                </c:pt>
                <c:pt idx="1">
                  <c:v>0.184</c:v>
                </c:pt>
                <c:pt idx="2">
                  <c:v>0.184</c:v>
                </c:pt>
                <c:pt idx="3">
                  <c:v>5.5E-2</c:v>
                </c:pt>
                <c:pt idx="4">
                  <c:v>0.02</c:v>
                </c:pt>
                <c:pt idx="5">
                  <c:v>0.08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484096"/>
        <c:axId val="43466048"/>
      </c:barChart>
      <c:catAx>
        <c:axId val="44484096"/>
        <c:scaling>
          <c:orientation val="minMax"/>
        </c:scaling>
        <c:delete val="0"/>
        <c:axPos val="l"/>
        <c:majorTickMark val="out"/>
        <c:minorTickMark val="none"/>
        <c:tickLblPos val="nextTo"/>
        <c:crossAx val="43466048"/>
        <c:crosses val="autoZero"/>
        <c:auto val="1"/>
        <c:lblAlgn val="ctr"/>
        <c:lblOffset val="100"/>
        <c:noMultiLvlLbl val="0"/>
      </c:catAx>
      <c:valAx>
        <c:axId val="43466048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4484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704002649494647"/>
          <c:y val="0.39581692913385824"/>
          <c:w val="0.24221834001566633"/>
          <c:h val="0.189847623213764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Arkusz1!$A$72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cat>
            <c:strRef>
              <c:f>Arkusz1!$B$71:$C$71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Arkusz1!$B$72:$C$72</c:f>
              <c:numCache>
                <c:formatCode>0.0%</c:formatCode>
                <c:ptCount val="2"/>
                <c:pt idx="0">
                  <c:v>0.89800000000000002</c:v>
                </c:pt>
                <c:pt idx="1">
                  <c:v>0.88100000000000001</c:v>
                </c:pt>
              </c:numCache>
            </c:numRef>
          </c:val>
        </c:ser>
        <c:ser>
          <c:idx val="1"/>
          <c:order val="1"/>
          <c:tx>
            <c:strRef>
              <c:f>Arkusz1!$A$73</c:f>
              <c:strCache>
                <c:ptCount val="1"/>
                <c:pt idx="0">
                  <c:v>Nie</c:v>
                </c:pt>
              </c:strCache>
            </c:strRef>
          </c:tx>
          <c:invertIfNegative val="0"/>
          <c:cat>
            <c:strRef>
              <c:f>Arkusz1!$B$71:$C$71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Arkusz1!$B$73:$C$73</c:f>
              <c:numCache>
                <c:formatCode>0.0%</c:formatCode>
                <c:ptCount val="2"/>
                <c:pt idx="0">
                  <c:v>0.10199999999999999</c:v>
                </c:pt>
                <c:pt idx="1">
                  <c:v>0.11899999999999999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484608"/>
        <c:axId val="44532864"/>
      </c:barChart>
      <c:catAx>
        <c:axId val="44484608"/>
        <c:scaling>
          <c:orientation val="minMax"/>
        </c:scaling>
        <c:delete val="0"/>
        <c:axPos val="l"/>
        <c:majorTickMark val="out"/>
        <c:minorTickMark val="none"/>
        <c:tickLblPos val="nextTo"/>
        <c:crossAx val="44532864"/>
        <c:crosses val="autoZero"/>
        <c:auto val="1"/>
        <c:lblAlgn val="ctr"/>
        <c:lblOffset val="100"/>
        <c:noMultiLvlLbl val="0"/>
      </c:catAx>
      <c:valAx>
        <c:axId val="4453286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4484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pl-PL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Arkusz1!$B$78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Arkusz1!$A$79:$A$82</c:f>
              <c:strCache>
                <c:ptCount val="4"/>
                <c:pt idx="0">
                  <c:v>W Wałbrzychu</c:v>
                </c:pt>
                <c:pt idx="1">
                  <c:v>W okolicy Wałbrzycha</c:v>
                </c:pt>
                <c:pt idx="2">
                  <c:v>W swoim miejscu zamieszkania</c:v>
                </c:pt>
                <c:pt idx="3">
                  <c:v>Poza powiatem</c:v>
                </c:pt>
              </c:strCache>
            </c:strRef>
          </c:cat>
          <c:val>
            <c:numRef>
              <c:f>Arkusz1!$B$79:$B$82</c:f>
              <c:numCache>
                <c:formatCode>0.0%</c:formatCode>
                <c:ptCount val="4"/>
                <c:pt idx="0">
                  <c:v>0.78200000000000003</c:v>
                </c:pt>
                <c:pt idx="1">
                  <c:v>0.14599999999999999</c:v>
                </c:pt>
                <c:pt idx="2">
                  <c:v>4.3999999999999997E-2</c:v>
                </c:pt>
                <c:pt idx="3">
                  <c:v>2.9000000000000001E-2</c:v>
                </c:pt>
              </c:numCache>
            </c:numRef>
          </c:val>
        </c:ser>
        <c:ser>
          <c:idx val="1"/>
          <c:order val="1"/>
          <c:tx>
            <c:strRef>
              <c:f>Arkusz1!$C$78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Arkusz1!$A$79:$A$82</c:f>
              <c:strCache>
                <c:ptCount val="4"/>
                <c:pt idx="0">
                  <c:v>W Wałbrzychu</c:v>
                </c:pt>
                <c:pt idx="1">
                  <c:v>W okolicy Wałbrzycha</c:v>
                </c:pt>
                <c:pt idx="2">
                  <c:v>W swoim miejscu zamieszkania</c:v>
                </c:pt>
                <c:pt idx="3">
                  <c:v>Poza powiatem</c:v>
                </c:pt>
              </c:strCache>
            </c:strRef>
          </c:cat>
          <c:val>
            <c:numRef>
              <c:f>Arkusz1!$C$79:$C$82</c:f>
              <c:numCache>
                <c:formatCode>0.0%</c:formatCode>
                <c:ptCount val="4"/>
                <c:pt idx="0">
                  <c:v>0.308</c:v>
                </c:pt>
                <c:pt idx="1">
                  <c:v>0.33300000000000002</c:v>
                </c:pt>
                <c:pt idx="2">
                  <c:v>0.26400000000000001</c:v>
                </c:pt>
                <c:pt idx="3">
                  <c:v>9.5000000000000001E-2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485120"/>
        <c:axId val="44534592"/>
      </c:barChart>
      <c:catAx>
        <c:axId val="44485120"/>
        <c:scaling>
          <c:orientation val="minMax"/>
        </c:scaling>
        <c:delete val="0"/>
        <c:axPos val="l"/>
        <c:majorTickMark val="out"/>
        <c:minorTickMark val="none"/>
        <c:tickLblPos val="nextTo"/>
        <c:crossAx val="44534592"/>
        <c:crosses val="autoZero"/>
        <c:auto val="1"/>
        <c:lblAlgn val="ctr"/>
        <c:lblOffset val="100"/>
        <c:noMultiLvlLbl val="0"/>
      </c:catAx>
      <c:valAx>
        <c:axId val="44534592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4485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[obliczenia_Wałbrzych.xlsx]Arkusz2!$H$26</c:f>
              <c:strCache>
                <c:ptCount val="1"/>
                <c:pt idx="0">
                  <c:v>Tak, pracowałem w przeszłości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[obliczenia_Wałbrzych.xlsx]Arkusz2!$I$25:$J$25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[obliczenia_Wałbrzych.xlsx]Arkusz2!$I$26:$J$26</c:f>
              <c:numCache>
                <c:formatCode>###0.0%</c:formatCode>
                <c:ptCount val="2"/>
                <c:pt idx="0">
                  <c:v>0.60377358490566035</c:v>
                </c:pt>
                <c:pt idx="1">
                  <c:v>0.6901408450704225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[obliczenia_Wałbrzych.xlsx]Arkusz2!$H$27</c:f>
              <c:strCache>
                <c:ptCount val="1"/>
                <c:pt idx="0">
                  <c:v>Nie pracuję i nigdy nie pracowałem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[obliczenia_Wałbrzych.xlsx]Arkusz2!$I$25:$J$25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[obliczenia_Wałbrzych.xlsx]Arkusz2!$I$27:$J$27</c:f>
              <c:numCache>
                <c:formatCode>###0.0%</c:formatCode>
                <c:ptCount val="2"/>
                <c:pt idx="0">
                  <c:v>0.39622641509433959</c:v>
                </c:pt>
                <c:pt idx="1">
                  <c:v>0.3098591549295775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932288"/>
        <c:axId val="108208128"/>
      </c:barChart>
      <c:catAx>
        <c:axId val="4193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108208128"/>
        <c:crosses val="autoZero"/>
        <c:auto val="1"/>
        <c:lblAlgn val="ctr"/>
        <c:lblOffset val="100"/>
        <c:noMultiLvlLbl val="0"/>
      </c:catAx>
      <c:valAx>
        <c:axId val="108208128"/>
        <c:scaling>
          <c:orientation val="minMax"/>
        </c:scaling>
        <c:delete val="1"/>
        <c:axPos val="b"/>
        <c:numFmt formatCode="###0.0%" sourceLinked="1"/>
        <c:majorTickMark val="none"/>
        <c:minorTickMark val="none"/>
        <c:tickLblPos val="nextTo"/>
        <c:crossAx val="4193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Arkusz1!$A$87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cat>
            <c:strRef>
              <c:f>Arkusz1!$B$86:$C$86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Arkusz1!$B$87:$C$87</c:f>
              <c:numCache>
                <c:formatCode>0.0%</c:formatCode>
                <c:ptCount val="2"/>
                <c:pt idx="0">
                  <c:v>0.41299999999999998</c:v>
                </c:pt>
                <c:pt idx="1">
                  <c:v>0.39300000000000002</c:v>
                </c:pt>
              </c:numCache>
            </c:numRef>
          </c:val>
        </c:ser>
        <c:ser>
          <c:idx val="1"/>
          <c:order val="1"/>
          <c:tx>
            <c:strRef>
              <c:f>Arkusz1!$A$88</c:f>
              <c:strCache>
                <c:ptCount val="1"/>
                <c:pt idx="0">
                  <c:v>Nie</c:v>
                </c:pt>
              </c:strCache>
            </c:strRef>
          </c:tx>
          <c:invertIfNegative val="0"/>
          <c:cat>
            <c:strRef>
              <c:f>Arkusz1!$B$86:$C$86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Arkusz1!$B$88:$C$88</c:f>
              <c:numCache>
                <c:formatCode>0.0%</c:formatCode>
                <c:ptCount val="2"/>
                <c:pt idx="0">
                  <c:v>0.58699999999999997</c:v>
                </c:pt>
                <c:pt idx="1">
                  <c:v>0.60699999999999998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448384"/>
        <c:axId val="44536896"/>
      </c:barChart>
      <c:catAx>
        <c:axId val="42448384"/>
        <c:scaling>
          <c:orientation val="minMax"/>
        </c:scaling>
        <c:delete val="0"/>
        <c:axPos val="l"/>
        <c:majorTickMark val="out"/>
        <c:minorTickMark val="none"/>
        <c:tickLblPos val="nextTo"/>
        <c:crossAx val="44536896"/>
        <c:crosses val="autoZero"/>
        <c:auto val="1"/>
        <c:lblAlgn val="ctr"/>
        <c:lblOffset val="100"/>
        <c:noMultiLvlLbl val="0"/>
      </c:catAx>
      <c:valAx>
        <c:axId val="44536896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2448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Arkusz1!$A$94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cat>
            <c:strRef>
              <c:f>Arkusz1!$B$93:$C$93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Arkusz1!$B$94:$C$94</c:f>
              <c:numCache>
                <c:formatCode>0.0%</c:formatCode>
                <c:ptCount val="2"/>
                <c:pt idx="0">
                  <c:v>0.752</c:v>
                </c:pt>
                <c:pt idx="1">
                  <c:v>0.61199999999999999</c:v>
                </c:pt>
              </c:numCache>
            </c:numRef>
          </c:val>
        </c:ser>
        <c:ser>
          <c:idx val="1"/>
          <c:order val="1"/>
          <c:tx>
            <c:strRef>
              <c:f>Arkusz1!$A$95</c:f>
              <c:strCache>
                <c:ptCount val="1"/>
                <c:pt idx="0">
                  <c:v>Nie</c:v>
                </c:pt>
              </c:strCache>
            </c:strRef>
          </c:tx>
          <c:invertIfNegative val="0"/>
          <c:cat>
            <c:strRef>
              <c:f>Arkusz1!$B$93:$C$93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Arkusz1!$B$95:$C$95</c:f>
              <c:numCache>
                <c:formatCode>0.0%</c:formatCode>
                <c:ptCount val="2"/>
                <c:pt idx="0">
                  <c:v>0.248</c:v>
                </c:pt>
                <c:pt idx="1">
                  <c:v>0.38800000000000001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448896"/>
        <c:axId val="44538624"/>
      </c:barChart>
      <c:catAx>
        <c:axId val="42448896"/>
        <c:scaling>
          <c:orientation val="minMax"/>
        </c:scaling>
        <c:delete val="0"/>
        <c:axPos val="l"/>
        <c:majorTickMark val="out"/>
        <c:minorTickMark val="none"/>
        <c:tickLblPos val="nextTo"/>
        <c:crossAx val="44538624"/>
        <c:crosses val="autoZero"/>
        <c:auto val="1"/>
        <c:lblAlgn val="ctr"/>
        <c:lblOffset val="100"/>
        <c:noMultiLvlLbl val="0"/>
      </c:catAx>
      <c:valAx>
        <c:axId val="4453862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2448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Arkusz1!$A$99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cat>
            <c:strRef>
              <c:f>Arkusz1!$B$98:$C$98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Arkusz1!$B$99:$C$99</c:f>
              <c:numCache>
                <c:formatCode>0.0%</c:formatCode>
                <c:ptCount val="2"/>
                <c:pt idx="0">
                  <c:v>0.69899999999999995</c:v>
                </c:pt>
                <c:pt idx="1">
                  <c:v>0.60199999999999998</c:v>
                </c:pt>
              </c:numCache>
            </c:numRef>
          </c:val>
        </c:ser>
        <c:ser>
          <c:idx val="1"/>
          <c:order val="1"/>
          <c:tx>
            <c:strRef>
              <c:f>Arkusz1!$A$100</c:f>
              <c:strCache>
                <c:ptCount val="1"/>
                <c:pt idx="0">
                  <c:v>Nie</c:v>
                </c:pt>
              </c:strCache>
            </c:strRef>
          </c:tx>
          <c:invertIfNegative val="0"/>
          <c:cat>
            <c:strRef>
              <c:f>Arkusz1!$B$98:$C$98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Arkusz1!$B$100:$C$100</c:f>
              <c:numCache>
                <c:formatCode>0.0%</c:formatCode>
                <c:ptCount val="2"/>
                <c:pt idx="0">
                  <c:v>0.30099999999999999</c:v>
                </c:pt>
                <c:pt idx="1">
                  <c:v>0.39800000000000002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449408"/>
        <c:axId val="43491904"/>
      </c:barChart>
      <c:catAx>
        <c:axId val="42449408"/>
        <c:scaling>
          <c:orientation val="minMax"/>
        </c:scaling>
        <c:delete val="0"/>
        <c:axPos val="l"/>
        <c:majorTickMark val="out"/>
        <c:minorTickMark val="none"/>
        <c:tickLblPos val="nextTo"/>
        <c:crossAx val="43491904"/>
        <c:crosses val="autoZero"/>
        <c:auto val="1"/>
        <c:lblAlgn val="ctr"/>
        <c:lblOffset val="100"/>
        <c:noMultiLvlLbl val="0"/>
      </c:catAx>
      <c:valAx>
        <c:axId val="4349190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2449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Arkusz1!$B$104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Arkusz1!$A$105:$A$107</c:f>
              <c:strCache>
                <c:ptCount val="3"/>
                <c:pt idx="0">
                  <c:v>Tak, ale nie dostałam/em pracy</c:v>
                </c:pt>
                <c:pt idx="1">
                  <c:v>Nie</c:v>
                </c:pt>
                <c:pt idx="2">
                  <c:v>Już pracowałam/em za granicą</c:v>
                </c:pt>
              </c:strCache>
            </c:strRef>
          </c:cat>
          <c:val>
            <c:numRef>
              <c:f>Arkusz1!$B$105:$B$107</c:f>
              <c:numCache>
                <c:formatCode>0.0%</c:formatCode>
                <c:ptCount val="3"/>
                <c:pt idx="0">
                  <c:v>6.3E-2</c:v>
                </c:pt>
                <c:pt idx="1">
                  <c:v>0.79600000000000004</c:v>
                </c:pt>
                <c:pt idx="2">
                  <c:v>0.14099999999999999</c:v>
                </c:pt>
              </c:numCache>
            </c:numRef>
          </c:val>
        </c:ser>
        <c:ser>
          <c:idx val="1"/>
          <c:order val="1"/>
          <c:tx>
            <c:strRef>
              <c:f>Arkusz1!$C$104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Arkusz1!$A$105:$A$107</c:f>
              <c:strCache>
                <c:ptCount val="3"/>
                <c:pt idx="0">
                  <c:v>Tak, ale nie dostałam/em pracy</c:v>
                </c:pt>
                <c:pt idx="1">
                  <c:v>Nie</c:v>
                </c:pt>
                <c:pt idx="2">
                  <c:v>Już pracowałam/em za granicą</c:v>
                </c:pt>
              </c:strCache>
            </c:strRef>
          </c:cat>
          <c:val>
            <c:numRef>
              <c:f>Arkusz1!$C$105:$C$107</c:f>
              <c:numCache>
                <c:formatCode>0.0%</c:formatCode>
                <c:ptCount val="3"/>
                <c:pt idx="0">
                  <c:v>8.5000000000000006E-2</c:v>
                </c:pt>
                <c:pt idx="1">
                  <c:v>0.70599999999999996</c:v>
                </c:pt>
                <c:pt idx="2">
                  <c:v>0.20899999999999999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970496"/>
        <c:axId val="43494208"/>
      </c:barChart>
      <c:catAx>
        <c:axId val="44970496"/>
        <c:scaling>
          <c:orientation val="minMax"/>
        </c:scaling>
        <c:delete val="0"/>
        <c:axPos val="l"/>
        <c:majorTickMark val="out"/>
        <c:minorTickMark val="none"/>
        <c:tickLblPos val="nextTo"/>
        <c:crossAx val="43494208"/>
        <c:crosses val="autoZero"/>
        <c:auto val="1"/>
        <c:lblAlgn val="ctr"/>
        <c:lblOffset val="100"/>
        <c:noMultiLvlLbl val="0"/>
      </c:catAx>
      <c:valAx>
        <c:axId val="43494208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4970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Arkusz1!$B$111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Arkusz1!$A$112:$A$114</c:f>
              <c:strCache>
                <c:ptCount val="3"/>
                <c:pt idx="0">
                  <c:v>Tak, na stałe</c:v>
                </c:pt>
                <c:pt idx="1">
                  <c:v>Tak, na jakiś czas</c:v>
                </c:pt>
                <c:pt idx="2">
                  <c:v>Nie planuję </c:v>
                </c:pt>
              </c:strCache>
            </c:strRef>
          </c:cat>
          <c:val>
            <c:numRef>
              <c:f>Arkusz1!$B$112:$B$114</c:f>
              <c:numCache>
                <c:formatCode>0.0%</c:formatCode>
                <c:ptCount val="3"/>
                <c:pt idx="0">
                  <c:v>3.4000000000000002E-2</c:v>
                </c:pt>
                <c:pt idx="1">
                  <c:v>8.3000000000000004E-2</c:v>
                </c:pt>
                <c:pt idx="2">
                  <c:v>0.88300000000000001</c:v>
                </c:pt>
              </c:numCache>
            </c:numRef>
          </c:val>
        </c:ser>
        <c:ser>
          <c:idx val="1"/>
          <c:order val="1"/>
          <c:tx>
            <c:strRef>
              <c:f>Arkusz1!$C$111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Arkusz1!$A$112:$A$114</c:f>
              <c:strCache>
                <c:ptCount val="3"/>
                <c:pt idx="0">
                  <c:v>Tak, na stałe</c:v>
                </c:pt>
                <c:pt idx="1">
                  <c:v>Tak, na jakiś czas</c:v>
                </c:pt>
                <c:pt idx="2">
                  <c:v>Nie planuję </c:v>
                </c:pt>
              </c:strCache>
            </c:strRef>
          </c:cat>
          <c:val>
            <c:numRef>
              <c:f>Arkusz1!$C$112:$C$114</c:f>
              <c:numCache>
                <c:formatCode>0.0%</c:formatCode>
                <c:ptCount val="3"/>
                <c:pt idx="0">
                  <c:v>2.5000000000000001E-2</c:v>
                </c:pt>
                <c:pt idx="1">
                  <c:v>0.16400000000000001</c:v>
                </c:pt>
                <c:pt idx="2">
                  <c:v>0.81100000000000005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971520"/>
        <c:axId val="43495936"/>
      </c:barChart>
      <c:catAx>
        <c:axId val="44971520"/>
        <c:scaling>
          <c:orientation val="minMax"/>
        </c:scaling>
        <c:delete val="0"/>
        <c:axPos val="l"/>
        <c:majorTickMark val="out"/>
        <c:minorTickMark val="none"/>
        <c:tickLblPos val="nextTo"/>
        <c:crossAx val="43495936"/>
        <c:crosses val="autoZero"/>
        <c:auto val="1"/>
        <c:lblAlgn val="ctr"/>
        <c:lblOffset val="100"/>
        <c:noMultiLvlLbl val="0"/>
      </c:catAx>
      <c:valAx>
        <c:axId val="43495936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4971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Arkusz1!$B$133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Arkusz1!$A$134:$A$136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Trudno powiedzieć</c:v>
                </c:pt>
              </c:strCache>
            </c:strRef>
          </c:cat>
          <c:val>
            <c:numRef>
              <c:f>Arkusz1!$B$134:$B$136</c:f>
              <c:numCache>
                <c:formatCode>0.0%</c:formatCode>
                <c:ptCount val="3"/>
                <c:pt idx="0">
                  <c:v>0.51</c:v>
                </c:pt>
                <c:pt idx="1">
                  <c:v>0.223</c:v>
                </c:pt>
                <c:pt idx="2">
                  <c:v>0.26700000000000002</c:v>
                </c:pt>
              </c:numCache>
            </c:numRef>
          </c:val>
        </c:ser>
        <c:ser>
          <c:idx val="1"/>
          <c:order val="1"/>
          <c:tx>
            <c:strRef>
              <c:f>Arkusz1!$C$133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Arkusz1!$A$134:$A$136</c:f>
              <c:strCache>
                <c:ptCount val="3"/>
                <c:pt idx="0">
                  <c:v>Tak</c:v>
                </c:pt>
                <c:pt idx="1">
                  <c:v>Nie</c:v>
                </c:pt>
                <c:pt idx="2">
                  <c:v>Trudno powiedzieć</c:v>
                </c:pt>
              </c:strCache>
            </c:strRef>
          </c:cat>
          <c:val>
            <c:numRef>
              <c:f>Arkusz1!$C$134:$C$136</c:f>
              <c:numCache>
                <c:formatCode>0.0%</c:formatCode>
                <c:ptCount val="3"/>
                <c:pt idx="0">
                  <c:v>0.36299999999999999</c:v>
                </c:pt>
                <c:pt idx="1">
                  <c:v>0.39300000000000002</c:v>
                </c:pt>
                <c:pt idx="2">
                  <c:v>0.24399999999999999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838912"/>
        <c:axId val="43498240"/>
      </c:barChart>
      <c:catAx>
        <c:axId val="44838912"/>
        <c:scaling>
          <c:orientation val="minMax"/>
        </c:scaling>
        <c:delete val="0"/>
        <c:axPos val="l"/>
        <c:majorTickMark val="out"/>
        <c:minorTickMark val="none"/>
        <c:tickLblPos val="nextTo"/>
        <c:crossAx val="43498240"/>
        <c:crosses val="autoZero"/>
        <c:auto val="1"/>
        <c:lblAlgn val="ctr"/>
        <c:lblOffset val="100"/>
        <c:noMultiLvlLbl val="0"/>
      </c:catAx>
      <c:valAx>
        <c:axId val="43498240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4838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Arkusz1!$B$140</c:f>
              <c:strCache>
                <c:ptCount val="1"/>
                <c:pt idx="0">
                  <c:v>Wałbrzych</c:v>
                </c:pt>
              </c:strCache>
            </c:strRef>
          </c:tx>
          <c:invertIfNegative val="0"/>
          <c:cat>
            <c:strRef>
              <c:f>Arkusz1!$A$141:$A$144</c:f>
              <c:strCache>
                <c:ptCount val="4"/>
                <c:pt idx="0">
                  <c:v>Tak – planuję podwyższenie wykształcenia</c:v>
                </c:pt>
                <c:pt idx="1">
                  <c:v>Tak – planuję zdobycie nowych kwalifikacji</c:v>
                </c:pt>
                <c:pt idx="2">
                  <c:v>Nie, chcę tylko ukończyć kurs/szkołę, w której obecnie się uczę</c:v>
                </c:pt>
                <c:pt idx="3">
                  <c:v>Nie</c:v>
                </c:pt>
              </c:strCache>
            </c:strRef>
          </c:cat>
          <c:val>
            <c:numRef>
              <c:f>Arkusz1!$B$141:$B$144</c:f>
              <c:numCache>
                <c:formatCode>0.0%</c:formatCode>
                <c:ptCount val="4"/>
                <c:pt idx="0">
                  <c:v>0.11700000000000001</c:v>
                </c:pt>
                <c:pt idx="1">
                  <c:v>0.189</c:v>
                </c:pt>
                <c:pt idx="2">
                  <c:v>1.4999999999999999E-2</c:v>
                </c:pt>
                <c:pt idx="3">
                  <c:v>0.68</c:v>
                </c:pt>
              </c:numCache>
            </c:numRef>
          </c:val>
        </c:ser>
        <c:ser>
          <c:idx val="1"/>
          <c:order val="1"/>
          <c:tx>
            <c:strRef>
              <c:f>Arkusz1!$C$140</c:f>
              <c:strCache>
                <c:ptCount val="1"/>
                <c:pt idx="0">
                  <c:v>Powiat Wałbrzyski</c:v>
                </c:pt>
              </c:strCache>
            </c:strRef>
          </c:tx>
          <c:invertIfNegative val="0"/>
          <c:cat>
            <c:strRef>
              <c:f>Arkusz1!$A$141:$A$144</c:f>
              <c:strCache>
                <c:ptCount val="4"/>
                <c:pt idx="0">
                  <c:v>Tak – planuję podwyższenie wykształcenia</c:v>
                </c:pt>
                <c:pt idx="1">
                  <c:v>Tak – planuję zdobycie nowych kwalifikacji</c:v>
                </c:pt>
                <c:pt idx="2">
                  <c:v>Nie, chcę tylko ukończyć kurs/szkołę, w której obecnie się uczę</c:v>
                </c:pt>
                <c:pt idx="3">
                  <c:v>Nie</c:v>
                </c:pt>
              </c:strCache>
            </c:strRef>
          </c:cat>
          <c:val>
            <c:numRef>
              <c:f>Arkusz1!$C$141:$C$144</c:f>
              <c:numCache>
                <c:formatCode>0.0%</c:formatCode>
                <c:ptCount val="4"/>
                <c:pt idx="0">
                  <c:v>0.13400000000000001</c:v>
                </c:pt>
                <c:pt idx="1">
                  <c:v>0.24399999999999999</c:v>
                </c:pt>
                <c:pt idx="2">
                  <c:v>0.01</c:v>
                </c:pt>
                <c:pt idx="3">
                  <c:v>0.61199999999999999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971008"/>
        <c:axId val="44687936"/>
      </c:barChart>
      <c:catAx>
        <c:axId val="44971008"/>
        <c:scaling>
          <c:orientation val="minMax"/>
        </c:scaling>
        <c:delete val="0"/>
        <c:axPos val="l"/>
        <c:majorTickMark val="out"/>
        <c:minorTickMark val="none"/>
        <c:tickLblPos val="nextTo"/>
        <c:crossAx val="44687936"/>
        <c:crosses val="autoZero"/>
        <c:auto val="1"/>
        <c:lblAlgn val="ctr"/>
        <c:lblOffset val="100"/>
        <c:noMultiLvlLbl val="0"/>
      </c:catAx>
      <c:valAx>
        <c:axId val="44687936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4971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Arkusz1!$A$174</c:f>
              <c:strCache>
                <c:ptCount val="1"/>
                <c:pt idx="0">
                  <c:v>Tak</c:v>
                </c:pt>
              </c:strCache>
            </c:strRef>
          </c:tx>
          <c:invertIfNegative val="0"/>
          <c:cat>
            <c:strRef>
              <c:f>Arkusz1!$B$173:$C$173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Arkusz1!$B$174:$C$174</c:f>
              <c:numCache>
                <c:formatCode>0.0%</c:formatCode>
                <c:ptCount val="2"/>
                <c:pt idx="0">
                  <c:v>0.19900000000000001</c:v>
                </c:pt>
                <c:pt idx="1">
                  <c:v>0.16900000000000001</c:v>
                </c:pt>
              </c:numCache>
            </c:numRef>
          </c:val>
        </c:ser>
        <c:ser>
          <c:idx val="1"/>
          <c:order val="1"/>
          <c:tx>
            <c:strRef>
              <c:f>Arkusz1!$A$175</c:f>
              <c:strCache>
                <c:ptCount val="1"/>
                <c:pt idx="0">
                  <c:v>Nie</c:v>
                </c:pt>
              </c:strCache>
            </c:strRef>
          </c:tx>
          <c:invertIfNegative val="0"/>
          <c:cat>
            <c:strRef>
              <c:f>Arkusz1!$B$173:$C$173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Arkusz1!$B$175:$C$175</c:f>
              <c:numCache>
                <c:formatCode>0.0%</c:formatCode>
                <c:ptCount val="2"/>
                <c:pt idx="0">
                  <c:v>0.80100000000000005</c:v>
                </c:pt>
                <c:pt idx="1">
                  <c:v>0.83099999999999996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841472"/>
        <c:axId val="44690240"/>
      </c:barChart>
      <c:catAx>
        <c:axId val="44841472"/>
        <c:scaling>
          <c:orientation val="minMax"/>
        </c:scaling>
        <c:delete val="0"/>
        <c:axPos val="l"/>
        <c:majorTickMark val="out"/>
        <c:minorTickMark val="none"/>
        <c:tickLblPos val="nextTo"/>
        <c:crossAx val="44690240"/>
        <c:crosses val="autoZero"/>
        <c:auto val="1"/>
        <c:lblAlgn val="ctr"/>
        <c:lblOffset val="100"/>
        <c:noMultiLvlLbl val="0"/>
      </c:catAx>
      <c:valAx>
        <c:axId val="44690240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44841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184683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3C8A2E"/>
              </a:solidFill>
            </c:spPr>
          </c:dPt>
          <c:cat>
            <c:strRef>
              <c:f>Arkusz3!$C$15:$C$24</c:f>
              <c:strCache>
                <c:ptCount val="10"/>
                <c:pt idx="0">
                  <c:v>Czarny Bór</c:v>
                </c:pt>
                <c:pt idx="1">
                  <c:v>Mieroszów</c:v>
                </c:pt>
                <c:pt idx="2">
                  <c:v>Stare Bogaczowice</c:v>
                </c:pt>
                <c:pt idx="3">
                  <c:v>Szczawno-Zdrój</c:v>
                </c:pt>
                <c:pt idx="4">
                  <c:v>Boguszów-Gorce</c:v>
                </c:pt>
                <c:pt idx="5">
                  <c:v>Jedlina-Zdrój</c:v>
                </c:pt>
                <c:pt idx="6">
                  <c:v>Powiat m. Wałbrzych</c:v>
                </c:pt>
                <c:pt idx="7">
                  <c:v>Głuszyca</c:v>
                </c:pt>
                <c:pt idx="8">
                  <c:v>Walim</c:v>
                </c:pt>
                <c:pt idx="9">
                  <c:v>Ogółem</c:v>
                </c:pt>
              </c:strCache>
            </c:strRef>
          </c:cat>
          <c:val>
            <c:numRef>
              <c:f>Arkusz3!$D$15:$D$24</c:f>
              <c:numCache>
                <c:formatCode>####.0%</c:formatCode>
                <c:ptCount val="10"/>
                <c:pt idx="0" formatCode="0%">
                  <c:v>0</c:v>
                </c:pt>
                <c:pt idx="1">
                  <c:v>4.1666666666666671E-2</c:v>
                </c:pt>
                <c:pt idx="2">
                  <c:v>0.16666666666666669</c:v>
                </c:pt>
                <c:pt idx="3">
                  <c:v>0.19444444444444459</c:v>
                </c:pt>
                <c:pt idx="4">
                  <c:v>0.22</c:v>
                </c:pt>
                <c:pt idx="5">
                  <c:v>0.25</c:v>
                </c:pt>
                <c:pt idx="6">
                  <c:v>0.255</c:v>
                </c:pt>
                <c:pt idx="7">
                  <c:v>0.27586206896551746</c:v>
                </c:pt>
                <c:pt idx="8">
                  <c:v>0.30000000000000016</c:v>
                </c:pt>
                <c:pt idx="9">
                  <c:v>0.22500000000000001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269056"/>
        <c:axId val="44693696"/>
      </c:barChart>
      <c:catAx>
        <c:axId val="44269056"/>
        <c:scaling>
          <c:orientation val="minMax"/>
        </c:scaling>
        <c:delete val="0"/>
        <c:axPos val="l"/>
        <c:majorTickMark val="out"/>
        <c:minorTickMark val="none"/>
        <c:tickLblPos val="nextTo"/>
        <c:crossAx val="44693696"/>
        <c:crosses val="autoZero"/>
        <c:auto val="1"/>
        <c:lblAlgn val="ctr"/>
        <c:lblOffset val="100"/>
        <c:noMultiLvlLbl val="0"/>
      </c:catAx>
      <c:valAx>
        <c:axId val="44693696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44269056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214722337339427"/>
          <c:y val="3.5273368606702007E-2"/>
          <c:w val="0.54368162038955736"/>
          <c:h val="0.876361010429251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Arkusz3!$D$36</c:f>
              <c:strCache>
                <c:ptCount val="1"/>
                <c:pt idx="0">
                  <c:v>Tak - zwiększenie zatrudnienia</c:v>
                </c:pt>
              </c:strCache>
            </c:strRef>
          </c:tx>
          <c:spPr>
            <a:solidFill>
              <a:srgbClr val="184683"/>
            </a:solidFill>
          </c:spPr>
          <c:invertIfNegative val="0"/>
          <c:dLbls>
            <c:dLbl>
              <c:idx val="2"/>
              <c:layout>
                <c:manualLayout>
                  <c:x val="1.3929007888012416E-2"/>
                  <c:y val="6.92464211795397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Arkusz3!$C$37:$C$46</c:f>
              <c:strCache>
                <c:ptCount val="10"/>
                <c:pt idx="0">
                  <c:v>Boguszów-Gorce</c:v>
                </c:pt>
                <c:pt idx="1">
                  <c:v>Jedlina-Zdrój</c:v>
                </c:pt>
                <c:pt idx="2">
                  <c:v>Szczawno-Zdrój</c:v>
                </c:pt>
                <c:pt idx="3">
                  <c:v>Czarny Bór</c:v>
                </c:pt>
                <c:pt idx="4">
                  <c:v>Głuszyca</c:v>
                </c:pt>
                <c:pt idx="5">
                  <c:v>Mieroszów</c:v>
                </c:pt>
                <c:pt idx="6">
                  <c:v>Stare Bogaczowice</c:v>
                </c:pt>
                <c:pt idx="7">
                  <c:v>Walim</c:v>
                </c:pt>
                <c:pt idx="8">
                  <c:v>Powiat m. Wałbrzych</c:v>
                </c:pt>
                <c:pt idx="9">
                  <c:v>Ogółem</c:v>
                </c:pt>
              </c:strCache>
            </c:strRef>
          </c:cat>
          <c:val>
            <c:numRef>
              <c:f>Arkusz3!$D$37:$D$46</c:f>
              <c:numCache>
                <c:formatCode>0.0%</c:formatCode>
                <c:ptCount val="10"/>
                <c:pt idx="0">
                  <c:v>0.14000000000000001</c:v>
                </c:pt>
                <c:pt idx="1">
                  <c:v>0.31300000000000017</c:v>
                </c:pt>
                <c:pt idx="2">
                  <c:v>2.8000000000000001E-2</c:v>
                </c:pt>
                <c:pt idx="3">
                  <c:v>0.15400000000000008</c:v>
                </c:pt>
                <c:pt idx="4">
                  <c:v>0.31000000000000016</c:v>
                </c:pt>
                <c:pt idx="5">
                  <c:v>8.3000000000000046E-2</c:v>
                </c:pt>
                <c:pt idx="7">
                  <c:v>0.25</c:v>
                </c:pt>
                <c:pt idx="8">
                  <c:v>0.27</c:v>
                </c:pt>
                <c:pt idx="9">
                  <c:v>0.21300000000000008</c:v>
                </c:pt>
              </c:numCache>
            </c:numRef>
          </c:val>
        </c:ser>
        <c:ser>
          <c:idx val="1"/>
          <c:order val="1"/>
          <c:tx>
            <c:strRef>
              <c:f>Arkusz3!$E$36</c:f>
              <c:strCache>
                <c:ptCount val="1"/>
                <c:pt idx="0">
                  <c:v>Tak - redukcje zatrudnienia</c:v>
                </c:pt>
              </c:strCache>
            </c:strRef>
          </c:tx>
          <c:spPr>
            <a:solidFill>
              <a:srgbClr val="3C8A2E"/>
            </a:solidFill>
          </c:spPr>
          <c:invertIfNegative val="0"/>
          <c:dLbls>
            <c:dLbl>
              <c:idx val="0"/>
              <c:layout>
                <c:manualLayout>
                  <c:x val="2.1928097803564058E-3"/>
                  <c:y val="3.527336860670202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5531887680080365E-2"/>
                  <c:y val="1.019074012352536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Arkusz3!$C$37:$C$46</c:f>
              <c:strCache>
                <c:ptCount val="10"/>
                <c:pt idx="0">
                  <c:v>Boguszów-Gorce</c:v>
                </c:pt>
                <c:pt idx="1">
                  <c:v>Jedlina-Zdrój</c:v>
                </c:pt>
                <c:pt idx="2">
                  <c:v>Szczawno-Zdrój</c:v>
                </c:pt>
                <c:pt idx="3">
                  <c:v>Czarny Bór</c:v>
                </c:pt>
                <c:pt idx="4">
                  <c:v>Głuszyca</c:v>
                </c:pt>
                <c:pt idx="5">
                  <c:v>Mieroszów</c:v>
                </c:pt>
                <c:pt idx="6">
                  <c:v>Stare Bogaczowice</c:v>
                </c:pt>
                <c:pt idx="7">
                  <c:v>Walim</c:v>
                </c:pt>
                <c:pt idx="8">
                  <c:v>Powiat m. Wałbrzych</c:v>
                </c:pt>
                <c:pt idx="9">
                  <c:v>Ogółem</c:v>
                </c:pt>
              </c:strCache>
            </c:strRef>
          </c:cat>
          <c:val>
            <c:numRef>
              <c:f>Arkusz3!$E$37:$E$46</c:f>
              <c:numCache>
                <c:formatCode>General</c:formatCode>
                <c:ptCount val="10"/>
                <c:pt idx="0" formatCode="0.0%">
                  <c:v>6.0000000000000026E-2</c:v>
                </c:pt>
                <c:pt idx="4" formatCode="0.0%">
                  <c:v>0.10299999999999998</c:v>
                </c:pt>
                <c:pt idx="9" formatCode="0.0%">
                  <c:v>1.4999999999999998E-2</c:v>
                </c:pt>
              </c:numCache>
            </c:numRef>
          </c:val>
        </c:ser>
        <c:ser>
          <c:idx val="2"/>
          <c:order val="2"/>
          <c:tx>
            <c:strRef>
              <c:f>Arkusz3!$F$36</c:f>
              <c:strCache>
                <c:ptCount val="1"/>
                <c:pt idx="0">
                  <c:v>Nie, ale będzie zmieniał się charakter zatrudnienia</c:v>
                </c:pt>
              </c:strCache>
            </c:strRef>
          </c:tx>
          <c:spPr>
            <a:solidFill>
              <a:srgbClr val="333131"/>
            </a:solidFill>
          </c:spPr>
          <c:invertIfNegative val="0"/>
          <c:dLbls>
            <c:dLbl>
              <c:idx val="2"/>
              <c:layout>
                <c:manualLayout>
                  <c:x val="2.9521229667291871E-2"/>
                  <c:y val="9.66713575034872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268824939152419E-2"/>
                  <c:y val="8.80534878840622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2898062680243746E-3"/>
                  <c:y val="8.45261020380451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Arkusz3!$C$37:$C$46</c:f>
              <c:strCache>
                <c:ptCount val="10"/>
                <c:pt idx="0">
                  <c:v>Boguszów-Gorce</c:v>
                </c:pt>
                <c:pt idx="1">
                  <c:v>Jedlina-Zdrój</c:v>
                </c:pt>
                <c:pt idx="2">
                  <c:v>Szczawno-Zdrój</c:v>
                </c:pt>
                <c:pt idx="3">
                  <c:v>Czarny Bór</c:v>
                </c:pt>
                <c:pt idx="4">
                  <c:v>Głuszyca</c:v>
                </c:pt>
                <c:pt idx="5">
                  <c:v>Mieroszów</c:v>
                </c:pt>
                <c:pt idx="6">
                  <c:v>Stare Bogaczowice</c:v>
                </c:pt>
                <c:pt idx="7">
                  <c:v>Walim</c:v>
                </c:pt>
                <c:pt idx="8">
                  <c:v>Powiat m. Wałbrzych</c:v>
                </c:pt>
                <c:pt idx="9">
                  <c:v>Ogółem</c:v>
                </c:pt>
              </c:strCache>
            </c:strRef>
          </c:cat>
          <c:val>
            <c:numRef>
              <c:f>Arkusz3!$F$37:$F$46</c:f>
              <c:numCache>
                <c:formatCode>General</c:formatCode>
                <c:ptCount val="10"/>
                <c:pt idx="0" formatCode="0.0%">
                  <c:v>0.24000000000000007</c:v>
                </c:pt>
                <c:pt idx="2" formatCode="0.0%">
                  <c:v>2.8000000000000001E-2</c:v>
                </c:pt>
                <c:pt idx="8" formatCode="0.0%">
                  <c:v>1.4999999999999998E-2</c:v>
                </c:pt>
                <c:pt idx="9" formatCode="0.0%">
                  <c:v>4.0000000000000022E-2</c:v>
                </c:pt>
              </c:numCache>
            </c:numRef>
          </c:val>
        </c:ser>
        <c:ser>
          <c:idx val="3"/>
          <c:order val="3"/>
          <c:tx>
            <c:strRef>
              <c:f>Arkusz3!$G$36</c:f>
              <c:strCache>
                <c:ptCount val="1"/>
                <c:pt idx="0">
                  <c:v>Nie są planowane zmiany</c:v>
                </c:pt>
              </c:strCache>
            </c:strRef>
          </c:tx>
          <c:spPr>
            <a:solidFill>
              <a:srgbClr val="3FACD6"/>
            </a:solidFill>
          </c:spPr>
          <c:invertIfNegative val="0"/>
          <c:cat>
            <c:strRef>
              <c:f>Arkusz3!$C$37:$C$46</c:f>
              <c:strCache>
                <c:ptCount val="10"/>
                <c:pt idx="0">
                  <c:v>Boguszów-Gorce</c:v>
                </c:pt>
                <c:pt idx="1">
                  <c:v>Jedlina-Zdrój</c:v>
                </c:pt>
                <c:pt idx="2">
                  <c:v>Szczawno-Zdrój</c:v>
                </c:pt>
                <c:pt idx="3">
                  <c:v>Czarny Bór</c:v>
                </c:pt>
                <c:pt idx="4">
                  <c:v>Głuszyca</c:v>
                </c:pt>
                <c:pt idx="5">
                  <c:v>Mieroszów</c:v>
                </c:pt>
                <c:pt idx="6">
                  <c:v>Stare Bogaczowice</c:v>
                </c:pt>
                <c:pt idx="7">
                  <c:v>Walim</c:v>
                </c:pt>
                <c:pt idx="8">
                  <c:v>Powiat m. Wałbrzych</c:v>
                </c:pt>
                <c:pt idx="9">
                  <c:v>Ogółem</c:v>
                </c:pt>
              </c:strCache>
            </c:strRef>
          </c:cat>
          <c:val>
            <c:numRef>
              <c:f>Arkusz3!$G$37:$G$46</c:f>
              <c:numCache>
                <c:formatCode>0.0%</c:formatCode>
                <c:ptCount val="10"/>
                <c:pt idx="0">
                  <c:v>0.56000000000000005</c:v>
                </c:pt>
                <c:pt idx="1">
                  <c:v>0.68799999999999994</c:v>
                </c:pt>
                <c:pt idx="2">
                  <c:v>0.94399999999999995</c:v>
                </c:pt>
                <c:pt idx="3">
                  <c:v>0.84600000000000031</c:v>
                </c:pt>
                <c:pt idx="4">
                  <c:v>0.58599999999999997</c:v>
                </c:pt>
                <c:pt idx="5">
                  <c:v>0.91700000000000004</c:v>
                </c:pt>
                <c:pt idx="6">
                  <c:v>1</c:v>
                </c:pt>
                <c:pt idx="7">
                  <c:v>0.75000000000000033</c:v>
                </c:pt>
                <c:pt idx="8">
                  <c:v>0.7150000000000003</c:v>
                </c:pt>
                <c:pt idx="9">
                  <c:v>0.73300000000000032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45370880"/>
        <c:axId val="42828352"/>
      </c:barChart>
      <c:catAx>
        <c:axId val="45370880"/>
        <c:scaling>
          <c:orientation val="minMax"/>
        </c:scaling>
        <c:delete val="0"/>
        <c:axPos val="l"/>
        <c:majorTickMark val="none"/>
        <c:minorTickMark val="none"/>
        <c:tickLblPos val="nextTo"/>
        <c:crossAx val="42828352"/>
        <c:crosses val="autoZero"/>
        <c:auto val="1"/>
        <c:lblAlgn val="ctr"/>
        <c:lblOffset val="100"/>
        <c:noMultiLvlLbl val="0"/>
      </c:catAx>
      <c:valAx>
        <c:axId val="42828352"/>
        <c:scaling>
          <c:orientation val="minMax"/>
          <c:max val="0.8"/>
        </c:scaling>
        <c:delete val="0"/>
        <c:axPos val="b"/>
        <c:numFmt formatCode="0%" sourceLinked="0"/>
        <c:majorTickMark val="none"/>
        <c:minorTickMark val="none"/>
        <c:tickLblPos val="nextTo"/>
        <c:crossAx val="4537088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7574665008979304"/>
          <c:y val="6.4967712369287181E-2"/>
          <c:w val="0.21109545517336681"/>
          <c:h val="0.8418458803760648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[obliczenia_Wałbrzych.xlsx]Arkusz2!$O$405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[obliczenia_Wałbrzych.xlsx]Arkusz2!$N$406:$N$410</c:f>
              <c:strCache>
                <c:ptCount val="5"/>
                <c:pt idx="0">
                  <c:v>Nie chcę pracować</c:v>
                </c:pt>
                <c:pt idx="1">
                  <c:v>Pełny etat</c:v>
                </c:pt>
                <c:pt idx="2">
                  <c:v>Część etatu</c:v>
                </c:pt>
                <c:pt idx="3">
                  <c:v>Praca dorywcza</c:v>
                </c:pt>
                <c:pt idx="4">
                  <c:v>Własna działalność gospodarcza</c:v>
                </c:pt>
              </c:strCache>
            </c:strRef>
          </c:cat>
          <c:val>
            <c:numRef>
              <c:f>[obliczenia_Wałbrzych.xlsx]Arkusz2!$O$406:$O$410</c:f>
              <c:numCache>
                <c:formatCode>0.0%</c:formatCode>
                <c:ptCount val="5"/>
                <c:pt idx="0">
                  <c:v>5.7000000000000002E-2</c:v>
                </c:pt>
                <c:pt idx="1">
                  <c:v>0.64200000000000002</c:v>
                </c:pt>
                <c:pt idx="2">
                  <c:v>0.151</c:v>
                </c:pt>
                <c:pt idx="3">
                  <c:v>1.9E-2</c:v>
                </c:pt>
                <c:pt idx="4">
                  <c:v>0.13200000000000001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[obliczenia_Wałbrzych.xlsx]Arkusz2!$P$405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[obliczenia_Wałbrzych.xlsx]Arkusz2!$N$406:$N$410</c:f>
              <c:strCache>
                <c:ptCount val="5"/>
                <c:pt idx="0">
                  <c:v>Nie chcę pracować</c:v>
                </c:pt>
                <c:pt idx="1">
                  <c:v>Pełny etat</c:v>
                </c:pt>
                <c:pt idx="2">
                  <c:v>Część etatu</c:v>
                </c:pt>
                <c:pt idx="3">
                  <c:v>Praca dorywcza</c:v>
                </c:pt>
                <c:pt idx="4">
                  <c:v>Własna działalność gospodarcza</c:v>
                </c:pt>
              </c:strCache>
            </c:strRef>
          </c:cat>
          <c:val>
            <c:numRef>
              <c:f>[obliczenia_Wałbrzych.xlsx]Arkusz2!$P$406:$P$410</c:f>
              <c:numCache>
                <c:formatCode>0.0%</c:formatCode>
                <c:ptCount val="5"/>
                <c:pt idx="0">
                  <c:v>7.0000000000000007E-2</c:v>
                </c:pt>
                <c:pt idx="1">
                  <c:v>0.746</c:v>
                </c:pt>
                <c:pt idx="2">
                  <c:v>8.5000000000000006E-2</c:v>
                </c:pt>
                <c:pt idx="3">
                  <c:v>1.4E-2</c:v>
                </c:pt>
                <c:pt idx="4">
                  <c:v>8.5000000000000006E-2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933824"/>
        <c:axId val="108211008"/>
      </c:barChart>
      <c:catAx>
        <c:axId val="41933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108211008"/>
        <c:crosses val="autoZero"/>
        <c:auto val="1"/>
        <c:lblAlgn val="ctr"/>
        <c:lblOffset val="100"/>
        <c:noMultiLvlLbl val="0"/>
      </c:catAx>
      <c:valAx>
        <c:axId val="108211008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4193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Arkusz3!$C$53</c:f>
              <c:strCache>
                <c:ptCount val="1"/>
                <c:pt idx="0">
                  <c:v>Częstość stosowania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Arkusz3!$D$52:$H$52</c:f>
              <c:strCache>
                <c:ptCount val="5"/>
                <c:pt idx="0">
                  <c:v>Pośrednictwo urzędów pracy</c:v>
                </c:pt>
                <c:pt idx="1">
                  <c:v>Pośrednictwo biur pośrednictwa pracy</c:v>
                </c:pt>
                <c:pt idx="2">
                  <c:v>Ogłoszenia w mediach</c:v>
                </c:pt>
                <c:pt idx="3">
                  <c:v>Spontaniczne zgłoszenia kandydatów</c:v>
                </c:pt>
                <c:pt idx="4">
                  <c:v>Kanały nieformalne</c:v>
                </c:pt>
              </c:strCache>
            </c:strRef>
          </c:cat>
          <c:val>
            <c:numRef>
              <c:f>Arkusz3!$D$53:$H$53</c:f>
              <c:numCache>
                <c:formatCode>0.00</c:formatCode>
                <c:ptCount val="5"/>
                <c:pt idx="0">
                  <c:v>2.46</c:v>
                </c:pt>
                <c:pt idx="1">
                  <c:v>2.4</c:v>
                </c:pt>
                <c:pt idx="2">
                  <c:v>2.8099999999999987</c:v>
                </c:pt>
                <c:pt idx="3">
                  <c:v>2.73</c:v>
                </c:pt>
                <c:pt idx="4">
                  <c:v>3.09</c:v>
                </c:pt>
              </c:numCache>
            </c:numRef>
          </c:val>
        </c:ser>
        <c:ser>
          <c:idx val="1"/>
          <c:order val="1"/>
          <c:tx>
            <c:strRef>
              <c:f>Arkusz3!$C$54</c:f>
              <c:strCache>
                <c:ptCount val="1"/>
                <c:pt idx="0">
                  <c:v>Skuteczność</c:v>
                </c:pt>
              </c:strCache>
            </c:strRef>
          </c:tx>
          <c:spPr>
            <a:solidFill>
              <a:srgbClr val="3C8A2E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Arkusz3!$D$52:$H$52</c:f>
              <c:strCache>
                <c:ptCount val="5"/>
                <c:pt idx="0">
                  <c:v>Pośrednictwo urzędów pracy</c:v>
                </c:pt>
                <c:pt idx="1">
                  <c:v>Pośrednictwo biur pośrednictwa pracy</c:v>
                </c:pt>
                <c:pt idx="2">
                  <c:v>Ogłoszenia w mediach</c:v>
                </c:pt>
                <c:pt idx="3">
                  <c:v>Spontaniczne zgłoszenia kandydatów</c:v>
                </c:pt>
                <c:pt idx="4">
                  <c:v>Kanały nieformalne</c:v>
                </c:pt>
              </c:strCache>
            </c:strRef>
          </c:cat>
          <c:val>
            <c:numRef>
              <c:f>Arkusz3!$D$54:$H$54</c:f>
              <c:numCache>
                <c:formatCode>0.00</c:formatCode>
                <c:ptCount val="5"/>
                <c:pt idx="0">
                  <c:v>2.46</c:v>
                </c:pt>
                <c:pt idx="1">
                  <c:v>2.46</c:v>
                </c:pt>
                <c:pt idx="2">
                  <c:v>2.79</c:v>
                </c:pt>
                <c:pt idx="3">
                  <c:v>2.77</c:v>
                </c:pt>
                <c:pt idx="4">
                  <c:v>3.14</c:v>
                </c:pt>
              </c:numCache>
            </c:numRef>
          </c:val>
        </c:ser>
        <c:ser>
          <c:idx val="2"/>
          <c:order val="2"/>
          <c:tx>
            <c:strRef>
              <c:f>Arkusz3!$C$55</c:f>
              <c:strCache>
                <c:ptCount val="1"/>
                <c:pt idx="0">
                  <c:v>Koszty</c:v>
                </c:pt>
              </c:strCache>
            </c:strRef>
          </c:tx>
          <c:spPr>
            <a:solidFill>
              <a:srgbClr val="333131"/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Arkusz3!$D$52:$H$52</c:f>
              <c:strCache>
                <c:ptCount val="5"/>
                <c:pt idx="0">
                  <c:v>Pośrednictwo urzędów pracy</c:v>
                </c:pt>
                <c:pt idx="1">
                  <c:v>Pośrednictwo biur pośrednictwa pracy</c:v>
                </c:pt>
                <c:pt idx="2">
                  <c:v>Ogłoszenia w mediach</c:v>
                </c:pt>
                <c:pt idx="3">
                  <c:v>Spontaniczne zgłoszenia kandydatów</c:v>
                </c:pt>
                <c:pt idx="4">
                  <c:v>Kanały nieformalne</c:v>
                </c:pt>
              </c:strCache>
            </c:strRef>
          </c:cat>
          <c:val>
            <c:numRef>
              <c:f>Arkusz3!$D$55:$H$55</c:f>
              <c:numCache>
                <c:formatCode>0.00</c:formatCode>
                <c:ptCount val="5"/>
                <c:pt idx="0">
                  <c:v>3.57</c:v>
                </c:pt>
                <c:pt idx="1">
                  <c:v>3.48</c:v>
                </c:pt>
                <c:pt idx="2">
                  <c:v>3.25</c:v>
                </c:pt>
                <c:pt idx="3">
                  <c:v>3.4499999999999997</c:v>
                </c:pt>
                <c:pt idx="4">
                  <c:v>3.2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107200"/>
        <c:axId val="42830656"/>
      </c:barChart>
      <c:catAx>
        <c:axId val="45107200"/>
        <c:scaling>
          <c:orientation val="minMax"/>
        </c:scaling>
        <c:delete val="0"/>
        <c:axPos val="b"/>
        <c:majorTickMark val="out"/>
        <c:minorTickMark val="none"/>
        <c:tickLblPos val="nextTo"/>
        <c:crossAx val="42830656"/>
        <c:crosses val="autoZero"/>
        <c:auto val="1"/>
        <c:lblAlgn val="ctr"/>
        <c:lblOffset val="100"/>
        <c:noMultiLvlLbl val="0"/>
      </c:catAx>
      <c:valAx>
        <c:axId val="42830656"/>
        <c:scaling>
          <c:orientation val="minMax"/>
          <c:max val="3.6"/>
          <c:min val="2"/>
        </c:scaling>
        <c:delete val="0"/>
        <c:axPos val="l"/>
        <c:numFmt formatCode="#,##0.0" sourceLinked="0"/>
        <c:majorTickMark val="out"/>
        <c:minorTickMark val="none"/>
        <c:tickLblPos val="nextTo"/>
        <c:crossAx val="45107200"/>
        <c:crosses val="autoZero"/>
        <c:crossBetween val="between"/>
        <c:majorUnit val="0.2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184683"/>
              </a:solidFill>
            </c:spPr>
          </c:dPt>
          <c:dPt>
            <c:idx val="1"/>
            <c:bubble3D val="0"/>
            <c:spPr>
              <a:solidFill>
                <a:srgbClr val="3C8A2E"/>
              </a:solidFill>
            </c:spPr>
          </c:dPt>
          <c:dPt>
            <c:idx val="2"/>
            <c:bubble3D val="0"/>
            <c:spPr>
              <a:solidFill>
                <a:srgbClr val="333131"/>
              </a:solidFill>
            </c:spPr>
          </c:dPt>
          <c:dPt>
            <c:idx val="3"/>
            <c:bubble3D val="0"/>
            <c:spPr>
              <a:solidFill>
                <a:srgbClr val="3FACD6"/>
              </a:solidFill>
            </c:spPr>
          </c:dPt>
          <c:dPt>
            <c:idx val="4"/>
            <c:bubble3D val="0"/>
            <c:spPr>
              <a:solidFill>
                <a:srgbClr val="59AA44"/>
              </a:solidFill>
            </c:spPr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0560641455904896E-2"/>
                  <c:y val="3.112399275897449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Arkusz3!$C$61:$C$65</c:f>
              <c:strCache>
                <c:ptCount val="5"/>
                <c:pt idx="0">
                  <c:v>Zdecydowanie nie</c:v>
                </c:pt>
                <c:pt idx="1">
                  <c:v>Raczej nie</c:v>
                </c:pt>
                <c:pt idx="2">
                  <c:v>Ani tak, ani nie</c:v>
                </c:pt>
                <c:pt idx="3">
                  <c:v>Raczej tak</c:v>
                </c:pt>
                <c:pt idx="4">
                  <c:v>Zdecydowanie tak</c:v>
                </c:pt>
              </c:strCache>
            </c:strRef>
          </c:cat>
          <c:val>
            <c:numRef>
              <c:f>Arkusz3!$D$61:$D$65</c:f>
              <c:numCache>
                <c:formatCode>General</c:formatCode>
                <c:ptCount val="5"/>
                <c:pt idx="0">
                  <c:v>181</c:v>
                </c:pt>
                <c:pt idx="1">
                  <c:v>65</c:v>
                </c:pt>
                <c:pt idx="2">
                  <c:v>140</c:v>
                </c:pt>
                <c:pt idx="3">
                  <c:v>2</c:v>
                </c:pt>
                <c:pt idx="4">
                  <c:v>12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2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Arkusz5!$E$5</c:f>
              <c:strCache>
                <c:ptCount val="1"/>
                <c:pt idx="0">
                  <c:v>Tak, regularnie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Arkusz5!$C$6:$C$15</c:f>
              <c:strCache>
                <c:ptCount val="10"/>
                <c:pt idx="0">
                  <c:v>Szczawno-Zdrój</c:v>
                </c:pt>
                <c:pt idx="1">
                  <c:v>Powiat m. Wałbrzych</c:v>
                </c:pt>
                <c:pt idx="2">
                  <c:v>Stare Bogaczowice</c:v>
                </c:pt>
                <c:pt idx="3">
                  <c:v>Boguszów-Gorce</c:v>
                </c:pt>
                <c:pt idx="4">
                  <c:v>Walim</c:v>
                </c:pt>
                <c:pt idx="5">
                  <c:v>Jedlina-Zdrój</c:v>
                </c:pt>
                <c:pt idx="6">
                  <c:v>Mieroszów</c:v>
                </c:pt>
                <c:pt idx="7">
                  <c:v>Głuszyca</c:v>
                </c:pt>
                <c:pt idx="8">
                  <c:v>Czarny Bór</c:v>
                </c:pt>
                <c:pt idx="9">
                  <c:v>Ogółem</c:v>
                </c:pt>
              </c:strCache>
            </c:strRef>
          </c:cat>
          <c:val>
            <c:numRef>
              <c:f>Arkusz5!$E$6:$E$15</c:f>
              <c:numCache>
                <c:formatCode>0.0%</c:formatCode>
                <c:ptCount val="10"/>
                <c:pt idx="0">
                  <c:v>5.6000000000000001E-2</c:v>
                </c:pt>
                <c:pt idx="1">
                  <c:v>7.0000000000000021E-2</c:v>
                </c:pt>
                <c:pt idx="3">
                  <c:v>0.14000000000000001</c:v>
                </c:pt>
                <c:pt idx="4">
                  <c:v>0.15000000000000008</c:v>
                </c:pt>
                <c:pt idx="5">
                  <c:v>0.125</c:v>
                </c:pt>
                <c:pt idx="6">
                  <c:v>0.33300000000000024</c:v>
                </c:pt>
                <c:pt idx="8">
                  <c:v>0.15400000000000008</c:v>
                </c:pt>
                <c:pt idx="9">
                  <c:v>9.5000000000000043E-2</c:v>
                </c:pt>
              </c:numCache>
            </c:numRef>
          </c:val>
        </c:ser>
        <c:ser>
          <c:idx val="1"/>
          <c:order val="1"/>
          <c:tx>
            <c:strRef>
              <c:f>Arkusz5!$F$5</c:f>
              <c:strCache>
                <c:ptCount val="1"/>
                <c:pt idx="0">
                  <c:v>Tak, sporadycznie</c:v>
                </c:pt>
              </c:strCache>
            </c:strRef>
          </c:tx>
          <c:spPr>
            <a:solidFill>
              <a:srgbClr val="3C8A2E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Arkusz5!$C$6:$C$15</c:f>
              <c:strCache>
                <c:ptCount val="10"/>
                <c:pt idx="0">
                  <c:v>Szczawno-Zdrój</c:v>
                </c:pt>
                <c:pt idx="1">
                  <c:v>Powiat m. Wałbrzych</c:v>
                </c:pt>
                <c:pt idx="2">
                  <c:v>Stare Bogaczowice</c:v>
                </c:pt>
                <c:pt idx="3">
                  <c:v>Boguszów-Gorce</c:v>
                </c:pt>
                <c:pt idx="4">
                  <c:v>Walim</c:v>
                </c:pt>
                <c:pt idx="5">
                  <c:v>Jedlina-Zdrój</c:v>
                </c:pt>
                <c:pt idx="6">
                  <c:v>Mieroszów</c:v>
                </c:pt>
                <c:pt idx="7">
                  <c:v>Głuszyca</c:v>
                </c:pt>
                <c:pt idx="8">
                  <c:v>Czarny Bór</c:v>
                </c:pt>
                <c:pt idx="9">
                  <c:v>Ogółem</c:v>
                </c:pt>
              </c:strCache>
            </c:strRef>
          </c:cat>
          <c:val>
            <c:numRef>
              <c:f>Arkusz5!$F$6:$F$15</c:f>
              <c:numCache>
                <c:formatCode>0.0%</c:formatCode>
                <c:ptCount val="10"/>
                <c:pt idx="0">
                  <c:v>0.13900000000000001</c:v>
                </c:pt>
                <c:pt idx="1">
                  <c:v>0.17</c:v>
                </c:pt>
                <c:pt idx="2">
                  <c:v>0.25</c:v>
                </c:pt>
                <c:pt idx="3">
                  <c:v>0.14000000000000001</c:v>
                </c:pt>
                <c:pt idx="4">
                  <c:v>0.15000000000000008</c:v>
                </c:pt>
                <c:pt idx="5">
                  <c:v>0.18800000000000008</c:v>
                </c:pt>
                <c:pt idx="7">
                  <c:v>0.37900000000000017</c:v>
                </c:pt>
                <c:pt idx="8">
                  <c:v>0.30800000000000016</c:v>
                </c:pt>
                <c:pt idx="9">
                  <c:v>0.17500000000000004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5202432"/>
        <c:axId val="42833536"/>
      </c:barChart>
      <c:catAx>
        <c:axId val="45202432"/>
        <c:scaling>
          <c:orientation val="minMax"/>
        </c:scaling>
        <c:delete val="0"/>
        <c:axPos val="l"/>
        <c:majorTickMark val="out"/>
        <c:minorTickMark val="none"/>
        <c:tickLblPos val="nextTo"/>
        <c:crossAx val="42833536"/>
        <c:crosses val="autoZero"/>
        <c:auto val="1"/>
        <c:lblAlgn val="ctr"/>
        <c:lblOffset val="100"/>
        <c:noMultiLvlLbl val="0"/>
      </c:catAx>
      <c:valAx>
        <c:axId val="42833536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crossAx val="452024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</c:spPr>
          <c:invertIfNegative val="0"/>
          <c:cat>
            <c:strRef>
              <c:f>Arkusz5!$C$37:$C$40</c:f>
              <c:strCache>
                <c:ptCount val="4"/>
                <c:pt idx="0">
                  <c:v>Instytucje trzeciego sektora</c:v>
                </c:pt>
                <c:pt idx="1">
                  <c:v>MOPS, GOPS</c:v>
                </c:pt>
                <c:pt idx="2">
                  <c:v>Urząd Miasta Wałbrzych</c:v>
                </c:pt>
                <c:pt idx="3">
                  <c:v>Urząd Gminy</c:v>
                </c:pt>
              </c:strCache>
            </c:strRef>
          </c:cat>
          <c:val>
            <c:numRef>
              <c:f>Arkusz5!$D$37:$D$40</c:f>
              <c:numCache>
                <c:formatCode>0.0%</c:formatCode>
                <c:ptCount val="4"/>
                <c:pt idx="0">
                  <c:v>0.125</c:v>
                </c:pt>
                <c:pt idx="1">
                  <c:v>0.15600000000000003</c:v>
                </c:pt>
                <c:pt idx="2">
                  <c:v>0.43800000000000006</c:v>
                </c:pt>
                <c:pt idx="3">
                  <c:v>0.46900000000000003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249024"/>
        <c:axId val="42557440"/>
      </c:barChart>
      <c:catAx>
        <c:axId val="45249024"/>
        <c:scaling>
          <c:orientation val="minMax"/>
        </c:scaling>
        <c:delete val="0"/>
        <c:axPos val="l"/>
        <c:majorTickMark val="out"/>
        <c:minorTickMark val="none"/>
        <c:tickLblPos val="nextTo"/>
        <c:crossAx val="42557440"/>
        <c:crosses val="autoZero"/>
        <c:auto val="1"/>
        <c:lblAlgn val="ctr"/>
        <c:lblOffset val="100"/>
        <c:noMultiLvlLbl val="0"/>
      </c:catAx>
      <c:valAx>
        <c:axId val="42557440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crossAx val="45249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</c:spPr>
          <c:invertIfNegative val="0"/>
          <c:cat>
            <c:strRef>
              <c:f>Arkusz5!$C$43:$C$46</c:f>
              <c:strCache>
                <c:ptCount val="4"/>
                <c:pt idx="0">
                  <c:v>Urząd Marszałkowski</c:v>
                </c:pt>
                <c:pt idx="1">
                  <c:v>Urząd Wojewódzki</c:v>
                </c:pt>
                <c:pt idx="2">
                  <c:v>Zrzeszenia proacodawców, izby</c:v>
                </c:pt>
                <c:pt idx="3">
                  <c:v>Starostwo Powiatowe</c:v>
                </c:pt>
              </c:strCache>
            </c:strRef>
          </c:cat>
          <c:val>
            <c:numRef>
              <c:f>Arkusz5!$D$43:$D$46</c:f>
              <c:numCache>
                <c:formatCode>0.0%</c:formatCode>
                <c:ptCount val="4"/>
                <c:pt idx="0">
                  <c:v>0.1428571428571429</c:v>
                </c:pt>
                <c:pt idx="1">
                  <c:v>0.1428571428571429</c:v>
                </c:pt>
                <c:pt idx="2">
                  <c:v>0.21428571428571427</c:v>
                </c:pt>
                <c:pt idx="3">
                  <c:v>0.53571428571428559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250560"/>
        <c:axId val="42560320"/>
      </c:barChart>
      <c:catAx>
        <c:axId val="45250560"/>
        <c:scaling>
          <c:orientation val="minMax"/>
        </c:scaling>
        <c:delete val="0"/>
        <c:axPos val="l"/>
        <c:majorTickMark val="out"/>
        <c:minorTickMark val="none"/>
        <c:tickLblPos val="nextTo"/>
        <c:crossAx val="42560320"/>
        <c:crosses val="autoZero"/>
        <c:auto val="1"/>
        <c:lblAlgn val="ctr"/>
        <c:lblOffset val="100"/>
        <c:noMultiLvlLbl val="0"/>
      </c:catAx>
      <c:valAx>
        <c:axId val="42560320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crossAx val="45250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184683"/>
              </a:solidFill>
            </c:spPr>
          </c:dPt>
          <c:dPt>
            <c:idx val="1"/>
            <c:bubble3D val="0"/>
            <c:spPr>
              <a:solidFill>
                <a:srgbClr val="3C8A2E"/>
              </a:solidFill>
            </c:spPr>
          </c:dPt>
          <c:dPt>
            <c:idx val="2"/>
            <c:bubble3D val="0"/>
            <c:spPr>
              <a:solidFill>
                <a:srgbClr val="333131"/>
              </a:solidFill>
            </c:spPr>
          </c:dPt>
          <c:dPt>
            <c:idx val="3"/>
            <c:bubble3D val="0"/>
            <c:spPr>
              <a:solidFill>
                <a:srgbClr val="3FACD6"/>
              </a:solidFill>
            </c:spPr>
          </c:dPt>
          <c:dPt>
            <c:idx val="4"/>
            <c:bubble3D val="0"/>
            <c:spPr>
              <a:solidFill>
                <a:srgbClr val="59AA44"/>
              </a:solidFill>
            </c:spPr>
          </c:dPt>
          <c:dLbls>
            <c:numFmt formatCode="0.0%" sourceLinked="0"/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Arkusz7!$C$4:$C$8</c:f>
              <c:strCache>
                <c:ptCount val="5"/>
                <c:pt idx="0">
                  <c:v>Zdecydowanie za niskie</c:v>
                </c:pt>
                <c:pt idx="1">
                  <c:v>Raczej zbyt niskie</c:v>
                </c:pt>
                <c:pt idx="2">
                  <c:v>Przeciętne</c:v>
                </c:pt>
                <c:pt idx="3">
                  <c:v>Raczej wystarczające</c:v>
                </c:pt>
                <c:pt idx="4">
                  <c:v>W zupełności wystarczające</c:v>
                </c:pt>
              </c:strCache>
            </c:strRef>
          </c:cat>
          <c:val>
            <c:numRef>
              <c:f>Arkusz7!$D$4:$D$8</c:f>
              <c:numCache>
                <c:formatCode>General</c:formatCode>
                <c:ptCount val="5"/>
                <c:pt idx="0">
                  <c:v>38</c:v>
                </c:pt>
                <c:pt idx="1">
                  <c:v>49</c:v>
                </c:pt>
                <c:pt idx="2">
                  <c:v>204</c:v>
                </c:pt>
                <c:pt idx="3">
                  <c:v>60</c:v>
                </c:pt>
                <c:pt idx="4">
                  <c:v>49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3C8A2E"/>
              </a:solidFill>
            </c:spPr>
          </c:dPt>
          <c:dPt>
            <c:idx val="1"/>
            <c:invertIfNegative val="0"/>
            <c:bubble3D val="0"/>
            <c:spPr>
              <a:solidFill>
                <a:srgbClr val="3C8A2E"/>
              </a:solidFill>
            </c:spPr>
          </c:dPt>
          <c:dPt>
            <c:idx val="2"/>
            <c:invertIfNegative val="0"/>
            <c:bubble3D val="0"/>
            <c:spPr>
              <a:solidFill>
                <a:srgbClr val="3C8A2E"/>
              </a:solidFill>
            </c:spPr>
          </c:dPt>
          <c:cat>
            <c:strRef>
              <c:f>Arkusz7!$C$33:$C$36</c:f>
              <c:strCache>
                <c:ptCount val="4"/>
                <c:pt idx="0">
                  <c:v>Wykorzystanie oferty szkoleniowej PUP</c:v>
                </c:pt>
                <c:pt idx="1">
                  <c:v>Powierzenie przygotowania do pracy instytucji szkoleniowej</c:v>
                </c:pt>
                <c:pt idx="2">
                  <c:v>Samodzielne organizowanie szkoleń, kursów</c:v>
                </c:pt>
                <c:pt idx="3">
                  <c:v>Podnoszenie kwalifikacji to zadanie osób poszukujących pracy</c:v>
                </c:pt>
              </c:strCache>
            </c:strRef>
          </c:cat>
          <c:val>
            <c:numRef>
              <c:f>Arkusz7!$D$33:$D$36</c:f>
              <c:numCache>
                <c:formatCode>0.0%</c:formatCode>
                <c:ptCount val="4"/>
                <c:pt idx="0">
                  <c:v>9.7000000000000003E-2</c:v>
                </c:pt>
                <c:pt idx="1">
                  <c:v>0.16700000000000001</c:v>
                </c:pt>
                <c:pt idx="2">
                  <c:v>0.28700000000000003</c:v>
                </c:pt>
                <c:pt idx="3">
                  <c:v>0.49900000000000005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893632"/>
        <c:axId val="42563776"/>
      </c:barChart>
      <c:catAx>
        <c:axId val="45893632"/>
        <c:scaling>
          <c:orientation val="minMax"/>
        </c:scaling>
        <c:delete val="0"/>
        <c:axPos val="l"/>
        <c:majorTickMark val="out"/>
        <c:minorTickMark val="none"/>
        <c:tickLblPos val="nextTo"/>
        <c:crossAx val="42563776"/>
        <c:crosses val="autoZero"/>
        <c:auto val="1"/>
        <c:lblAlgn val="ctr"/>
        <c:lblOffset val="100"/>
        <c:noMultiLvlLbl val="0"/>
      </c:catAx>
      <c:valAx>
        <c:axId val="42563776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45893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Arkusz7!$D$47</c:f>
              <c:strCache>
                <c:ptCount val="1"/>
                <c:pt idx="0">
                  <c:v>Ocena</c:v>
                </c:pt>
              </c:strCache>
            </c:strRef>
          </c:tx>
          <c:spPr>
            <a:solidFill>
              <a:srgbClr val="184683"/>
            </a:solidFill>
          </c:spPr>
          <c:invertIfNegative val="0"/>
          <c:cat>
            <c:strRef>
              <c:f>Arkusz7!$C$48:$C$61</c:f>
              <c:strCache>
                <c:ptCount val="14"/>
                <c:pt idx="0">
                  <c:v>Umiejętność zarządzania czasem</c:v>
                </c:pt>
                <c:pt idx="1">
                  <c:v>Elastyczność </c:v>
                </c:pt>
                <c:pt idx="2">
                  <c:v>Kreatywność</c:v>
                </c:pt>
                <c:pt idx="3">
                  <c:v>Umiejętność pracy w zespole</c:v>
                </c:pt>
                <c:pt idx="4">
                  <c:v>Rozumienie poleceń </c:v>
                </c:pt>
                <c:pt idx="5">
                  <c:v>Dyspozycyjność</c:v>
                </c:pt>
                <c:pt idx="6">
                  <c:v>Samodzielność</c:v>
                </c:pt>
                <c:pt idx="7">
                  <c:v>Umiejętność organizacji pracy</c:v>
                </c:pt>
                <c:pt idx="8">
                  <c:v>Odpowiedzialność</c:v>
                </c:pt>
                <c:pt idx="9">
                  <c:v>Kultura osobista</c:v>
                </c:pt>
                <c:pt idx="10">
                  <c:v>Dyscyplina</c:v>
                </c:pt>
                <c:pt idx="11">
                  <c:v>Uczciwość</c:v>
                </c:pt>
                <c:pt idx="12">
                  <c:v>Motywacja do pracy</c:v>
                </c:pt>
                <c:pt idx="13">
                  <c:v>Umiejętności praktyczne</c:v>
                </c:pt>
              </c:strCache>
            </c:strRef>
          </c:cat>
          <c:val>
            <c:numRef>
              <c:f>Arkusz7!$D$48:$D$61</c:f>
              <c:numCache>
                <c:formatCode>General</c:formatCode>
                <c:ptCount val="14"/>
                <c:pt idx="0">
                  <c:v>3.62</c:v>
                </c:pt>
                <c:pt idx="1">
                  <c:v>3.71</c:v>
                </c:pt>
                <c:pt idx="2">
                  <c:v>3.71</c:v>
                </c:pt>
                <c:pt idx="3">
                  <c:v>3.77</c:v>
                </c:pt>
                <c:pt idx="4">
                  <c:v>3.74</c:v>
                </c:pt>
                <c:pt idx="5">
                  <c:v>3.8</c:v>
                </c:pt>
                <c:pt idx="6">
                  <c:v>3.68</c:v>
                </c:pt>
                <c:pt idx="7">
                  <c:v>3.69</c:v>
                </c:pt>
                <c:pt idx="8">
                  <c:v>3.73</c:v>
                </c:pt>
                <c:pt idx="9">
                  <c:v>3.77</c:v>
                </c:pt>
                <c:pt idx="10">
                  <c:v>3.77</c:v>
                </c:pt>
                <c:pt idx="11">
                  <c:v>3.8299999999999996</c:v>
                </c:pt>
                <c:pt idx="12">
                  <c:v>3.74</c:v>
                </c:pt>
                <c:pt idx="13">
                  <c:v>3.7600000000000002</c:v>
                </c:pt>
              </c:numCache>
            </c:numRef>
          </c:val>
        </c:ser>
        <c:ser>
          <c:idx val="1"/>
          <c:order val="1"/>
          <c:tx>
            <c:strRef>
              <c:f>Arkusz7!$E$47</c:f>
              <c:strCache>
                <c:ptCount val="1"/>
                <c:pt idx="0">
                  <c:v>Znaczenie</c:v>
                </c:pt>
              </c:strCache>
            </c:strRef>
          </c:tx>
          <c:spPr>
            <a:solidFill>
              <a:srgbClr val="3C8A2E"/>
            </a:solidFill>
          </c:spPr>
          <c:invertIfNegative val="0"/>
          <c:cat>
            <c:strRef>
              <c:f>Arkusz7!$C$48:$C$61</c:f>
              <c:strCache>
                <c:ptCount val="14"/>
                <c:pt idx="0">
                  <c:v>Umiejętność zarządzania czasem</c:v>
                </c:pt>
                <c:pt idx="1">
                  <c:v>Elastyczność </c:v>
                </c:pt>
                <c:pt idx="2">
                  <c:v>Kreatywność</c:v>
                </c:pt>
                <c:pt idx="3">
                  <c:v>Umiejętność pracy w zespole</c:v>
                </c:pt>
                <c:pt idx="4">
                  <c:v>Rozumienie poleceń </c:v>
                </c:pt>
                <c:pt idx="5">
                  <c:v>Dyspozycyjność</c:v>
                </c:pt>
                <c:pt idx="6">
                  <c:v>Samodzielność</c:v>
                </c:pt>
                <c:pt idx="7">
                  <c:v>Umiejętność organizacji pracy</c:v>
                </c:pt>
                <c:pt idx="8">
                  <c:v>Odpowiedzialność</c:v>
                </c:pt>
                <c:pt idx="9">
                  <c:v>Kultura osobista</c:v>
                </c:pt>
                <c:pt idx="10">
                  <c:v>Dyscyplina</c:v>
                </c:pt>
                <c:pt idx="11">
                  <c:v>Uczciwość</c:v>
                </c:pt>
                <c:pt idx="12">
                  <c:v>Motywacja do pracy</c:v>
                </c:pt>
                <c:pt idx="13">
                  <c:v>Umiejętności praktyczne</c:v>
                </c:pt>
              </c:strCache>
            </c:strRef>
          </c:cat>
          <c:val>
            <c:numRef>
              <c:f>Arkusz7!$E$48:$E$61</c:f>
              <c:numCache>
                <c:formatCode>General</c:formatCode>
                <c:ptCount val="14"/>
                <c:pt idx="0">
                  <c:v>4.1499999999999995</c:v>
                </c:pt>
                <c:pt idx="1">
                  <c:v>4.1599999999999993</c:v>
                </c:pt>
                <c:pt idx="2">
                  <c:v>4.21</c:v>
                </c:pt>
                <c:pt idx="3">
                  <c:v>4.2300000000000004</c:v>
                </c:pt>
                <c:pt idx="4">
                  <c:v>4.24</c:v>
                </c:pt>
                <c:pt idx="5">
                  <c:v>4.29</c:v>
                </c:pt>
                <c:pt idx="6">
                  <c:v>4.3</c:v>
                </c:pt>
                <c:pt idx="7">
                  <c:v>4.3099999999999996</c:v>
                </c:pt>
                <c:pt idx="8">
                  <c:v>4.3199999999999994</c:v>
                </c:pt>
                <c:pt idx="9">
                  <c:v>4.34</c:v>
                </c:pt>
                <c:pt idx="10">
                  <c:v>4.34</c:v>
                </c:pt>
                <c:pt idx="11">
                  <c:v>4.3899999999999997</c:v>
                </c:pt>
                <c:pt idx="12">
                  <c:v>4.41</c:v>
                </c:pt>
                <c:pt idx="13">
                  <c:v>4.45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274752"/>
        <c:axId val="111764032"/>
      </c:barChart>
      <c:catAx>
        <c:axId val="115274752"/>
        <c:scaling>
          <c:orientation val="minMax"/>
        </c:scaling>
        <c:delete val="0"/>
        <c:axPos val="l"/>
        <c:majorTickMark val="out"/>
        <c:minorTickMark val="none"/>
        <c:tickLblPos val="nextTo"/>
        <c:crossAx val="111764032"/>
        <c:crosses val="autoZero"/>
        <c:auto val="1"/>
        <c:lblAlgn val="ctr"/>
        <c:lblOffset val="100"/>
        <c:noMultiLvlLbl val="0"/>
      </c:catAx>
      <c:valAx>
        <c:axId val="111764032"/>
        <c:scaling>
          <c:orientation val="minMax"/>
          <c:max val="5"/>
          <c:min val="3"/>
        </c:scaling>
        <c:delete val="0"/>
        <c:axPos val="b"/>
        <c:numFmt formatCode="#,##0.0" sourceLinked="0"/>
        <c:majorTickMark val="out"/>
        <c:minorTickMark val="none"/>
        <c:tickLblPos val="nextTo"/>
        <c:crossAx val="115274752"/>
        <c:crosses val="autoZero"/>
        <c:crossBetween val="between"/>
        <c:majorUnit val="0.5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184683"/>
              </a:solidFill>
            </c:spPr>
          </c:dPt>
          <c:dPt>
            <c:idx val="1"/>
            <c:bubble3D val="0"/>
            <c:spPr>
              <a:solidFill>
                <a:srgbClr val="3C8A2E"/>
              </a:solidFill>
            </c:spPr>
          </c:dPt>
          <c:dPt>
            <c:idx val="2"/>
            <c:bubble3D val="0"/>
            <c:spPr>
              <a:solidFill>
                <a:srgbClr val="333131"/>
              </a:solidFill>
            </c:spPr>
          </c:dPt>
          <c:dPt>
            <c:idx val="3"/>
            <c:bubble3D val="0"/>
            <c:spPr>
              <a:solidFill>
                <a:srgbClr val="3FACD6"/>
              </a:solidFill>
            </c:spPr>
          </c:dPt>
          <c:dPt>
            <c:idx val="4"/>
            <c:bubble3D val="0"/>
            <c:spPr>
              <a:solidFill>
                <a:srgbClr val="59AA44"/>
              </a:solidFill>
            </c:spPr>
          </c:dPt>
          <c:dPt>
            <c:idx val="5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8213346665185347E-2"/>
                  <c:y val="-3.527385846017109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Arkusz9!$C$57:$C$62</c:f>
              <c:strCache>
                <c:ptCount val="6"/>
                <c:pt idx="0">
                  <c:v>Zdecydowanie tak</c:v>
                </c:pt>
                <c:pt idx="1">
                  <c:v>Raczej tak</c:v>
                </c:pt>
                <c:pt idx="2">
                  <c:v>Trudno powiedzieć</c:v>
                </c:pt>
                <c:pt idx="3">
                  <c:v>Raczej nie</c:v>
                </c:pt>
                <c:pt idx="4">
                  <c:v>Zdecydowanie nie</c:v>
                </c:pt>
                <c:pt idx="5">
                  <c:v>Prowadzi już program praktyk</c:v>
                </c:pt>
              </c:strCache>
            </c:strRef>
          </c:cat>
          <c:val>
            <c:numRef>
              <c:f>Arkusz9!$D$57:$D$62</c:f>
              <c:numCache>
                <c:formatCode>General</c:formatCode>
                <c:ptCount val="6"/>
                <c:pt idx="0">
                  <c:v>7</c:v>
                </c:pt>
                <c:pt idx="1">
                  <c:v>47</c:v>
                </c:pt>
                <c:pt idx="2">
                  <c:v>246</c:v>
                </c:pt>
                <c:pt idx="3">
                  <c:v>51</c:v>
                </c:pt>
                <c:pt idx="4">
                  <c:v>44</c:v>
                </c:pt>
                <c:pt idx="5">
                  <c:v>5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pl-P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[obliczenia_Wałbrzych.xlsx]Arkusz2!$I$452:$I$453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[obliczenia_Wałbrzych.xlsx]Arkusz2!$J$452:$J$453</c:f>
              <c:numCache>
                <c:formatCode>###0.00</c:formatCode>
                <c:ptCount val="2"/>
                <c:pt idx="0">
                  <c:v>2743.6734693877552</c:v>
                </c:pt>
                <c:pt idx="1">
                  <c:v>2305.6716417910447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932800"/>
        <c:axId val="108212736"/>
      </c:barChart>
      <c:catAx>
        <c:axId val="41932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108212736"/>
        <c:crosses val="autoZero"/>
        <c:auto val="1"/>
        <c:lblAlgn val="ctr"/>
        <c:lblOffset val="100"/>
        <c:noMultiLvlLbl val="0"/>
      </c:catAx>
      <c:valAx>
        <c:axId val="108212736"/>
        <c:scaling>
          <c:orientation val="minMax"/>
        </c:scaling>
        <c:delete val="1"/>
        <c:axPos val="b"/>
        <c:numFmt formatCode="###0.00" sourceLinked="1"/>
        <c:majorTickMark val="none"/>
        <c:minorTickMark val="none"/>
        <c:tickLblPos val="nextTo"/>
        <c:crossAx val="41932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[obliczenia_Wałbrzych.xlsx]Arkusz2!$I$495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[obliczenia_Wałbrzych.xlsx]Arkusz2!$H$496:$H$501</c:f>
              <c:strCache>
                <c:ptCount val="6"/>
                <c:pt idx="0">
                  <c:v>Od zaraz</c:v>
                </c:pt>
                <c:pt idx="1">
                  <c:v>Od jutra</c:v>
                </c:pt>
                <c:pt idx="2">
                  <c:v>Za kilka dni</c:v>
                </c:pt>
                <c:pt idx="3">
                  <c:v>Nie wcześniej niż za 2-3 tyg.</c:v>
                </c:pt>
                <c:pt idx="4">
                  <c:v>Dłużej niż za 2-3 tyg.</c:v>
                </c:pt>
                <c:pt idx="5">
                  <c:v>Nie chcę/nie mogę teraz ani w najbliższym czasie podjąć pracy</c:v>
                </c:pt>
              </c:strCache>
            </c:strRef>
          </c:cat>
          <c:val>
            <c:numRef>
              <c:f>[obliczenia_Wałbrzych.xlsx]Arkusz2!$I$496:$I$501</c:f>
              <c:numCache>
                <c:formatCode>0.0%</c:formatCode>
                <c:ptCount val="6"/>
                <c:pt idx="0">
                  <c:v>0.43396226415094341</c:v>
                </c:pt>
                <c:pt idx="1">
                  <c:v>9.4339622641509441E-2</c:v>
                </c:pt>
                <c:pt idx="2">
                  <c:v>0.11320754716981131</c:v>
                </c:pt>
                <c:pt idx="3">
                  <c:v>1.8867924528301886E-2</c:v>
                </c:pt>
                <c:pt idx="4">
                  <c:v>3.7735849056603772E-2</c:v>
                </c:pt>
                <c:pt idx="5">
                  <c:v>0.30188679245283018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[obliczenia_Wałbrzych.xlsx]Arkusz2!$J$495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[obliczenia_Wałbrzych.xlsx]Arkusz2!$H$496:$H$501</c:f>
              <c:strCache>
                <c:ptCount val="6"/>
                <c:pt idx="0">
                  <c:v>Od zaraz</c:v>
                </c:pt>
                <c:pt idx="1">
                  <c:v>Od jutra</c:v>
                </c:pt>
                <c:pt idx="2">
                  <c:v>Za kilka dni</c:v>
                </c:pt>
                <c:pt idx="3">
                  <c:v>Nie wcześniej niż za 2-3 tyg.</c:v>
                </c:pt>
                <c:pt idx="4">
                  <c:v>Dłużej niż za 2-3 tyg.</c:v>
                </c:pt>
                <c:pt idx="5">
                  <c:v>Nie chcę/nie mogę teraz ani w najbliższym czasie podjąć pracy</c:v>
                </c:pt>
              </c:strCache>
            </c:strRef>
          </c:cat>
          <c:val>
            <c:numRef>
              <c:f>[obliczenia_Wałbrzych.xlsx]Arkusz2!$J$496:$J$501</c:f>
              <c:numCache>
                <c:formatCode>0.0%</c:formatCode>
                <c:ptCount val="6"/>
                <c:pt idx="0">
                  <c:v>0.28169014084507044</c:v>
                </c:pt>
                <c:pt idx="1">
                  <c:v>0.14084507042253522</c:v>
                </c:pt>
                <c:pt idx="2">
                  <c:v>9.8591549295774641E-2</c:v>
                </c:pt>
                <c:pt idx="3">
                  <c:v>5.6338028169014079E-2</c:v>
                </c:pt>
                <c:pt idx="4">
                  <c:v>4.2253521126760563E-2</c:v>
                </c:pt>
                <c:pt idx="5">
                  <c:v>0.38028169014084506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0329216"/>
        <c:axId val="108215040"/>
      </c:barChart>
      <c:catAx>
        <c:axId val="40329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100"/>
            </a:pPr>
            <a:endParaRPr lang="pl-PL"/>
          </a:p>
        </c:txPr>
        <c:crossAx val="108215040"/>
        <c:crosses val="autoZero"/>
        <c:auto val="1"/>
        <c:lblAlgn val="ctr"/>
        <c:lblOffset val="100"/>
        <c:noMultiLvlLbl val="0"/>
      </c:catAx>
      <c:valAx>
        <c:axId val="108215040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4032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[obliczenia_Wałbrzych.xlsx]Arkusz2!$H$627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[obliczenia_Wałbrzych.xlsx]Arkusz2!$I$626:$J$626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[obliczenia_Wałbrzych.xlsx]Arkusz2!$I$627:$J$627</c:f>
              <c:numCache>
                <c:formatCode>###0.0%</c:formatCode>
                <c:ptCount val="2"/>
                <c:pt idx="0">
                  <c:v>0.56603773584905659</c:v>
                </c:pt>
                <c:pt idx="1">
                  <c:v>0.53521126760563387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[obliczenia_Wałbrzych.xlsx]Arkusz2!$H$628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[obliczenia_Wałbrzych.xlsx]Arkusz2!$I$626:$J$626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[obliczenia_Wałbrzych.xlsx]Arkusz2!$I$628:$J$628</c:f>
              <c:numCache>
                <c:formatCode>###0.0%</c:formatCode>
                <c:ptCount val="2"/>
                <c:pt idx="0">
                  <c:v>0.43396226415094341</c:v>
                </c:pt>
                <c:pt idx="1">
                  <c:v>0.46478873239436619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330752"/>
        <c:axId val="41427520"/>
      </c:barChart>
      <c:catAx>
        <c:axId val="40330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1427520"/>
        <c:crosses val="autoZero"/>
        <c:auto val="1"/>
        <c:lblAlgn val="ctr"/>
        <c:lblOffset val="100"/>
        <c:noMultiLvlLbl val="0"/>
      </c:catAx>
      <c:valAx>
        <c:axId val="41427520"/>
        <c:scaling>
          <c:orientation val="minMax"/>
        </c:scaling>
        <c:delete val="1"/>
        <c:axPos val="b"/>
        <c:numFmt formatCode="###0.0%" sourceLinked="1"/>
        <c:majorTickMark val="none"/>
        <c:minorTickMark val="none"/>
        <c:tickLblPos val="nextTo"/>
        <c:crossAx val="40330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/>
      </a:pPr>
      <a:endParaRPr lang="pl-PL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[obliczenia_Wałbrzych.xlsx]Arkusz2!$H$790</c:f>
              <c:strCache>
                <c:ptCount val="1"/>
                <c:pt idx="0">
                  <c:v>W Wałbrzychu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[obliczenia_Wałbrzych.xlsx]Arkusz2!$I$789:$J$789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[obliczenia_Wałbrzych.xlsx]Arkusz2!$I$790:$J$790</c:f>
              <c:numCache>
                <c:formatCode>###0.0%</c:formatCode>
                <c:ptCount val="2"/>
                <c:pt idx="0">
                  <c:v>0.8</c:v>
                </c:pt>
                <c:pt idx="1">
                  <c:v>0.375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[obliczenia_Wałbrzych.xlsx]Arkusz2!$H$791</c:f>
              <c:strCache>
                <c:ptCount val="1"/>
                <c:pt idx="0">
                  <c:v>W okolicy Wałbrzycha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[obliczenia_Wałbrzych.xlsx]Arkusz2!$I$789:$J$789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[obliczenia_Wałbrzych.xlsx]Arkusz2!$I$791:$J$791</c:f>
              <c:numCache>
                <c:formatCode>###0.0%</c:formatCode>
                <c:ptCount val="2"/>
                <c:pt idx="0">
                  <c:v>6.6666666666666666E-2</c:v>
                </c:pt>
                <c:pt idx="1">
                  <c:v>0.32500000000000001</c:v>
                </c:pt>
              </c:numCache>
            </c:numRef>
          </c:val>
        </c:ser>
        <c:ser>
          <c:idx val="2"/>
          <c:order val="2"/>
          <c:tx>
            <c:strRef>
              <c:f>[obliczenia_Wałbrzych.xlsx]Arkusz2!$H$792</c:f>
              <c:strCache>
                <c:ptCount val="1"/>
                <c:pt idx="0">
                  <c:v>W swoim miejscu zamieszkania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038567493111332E-3"/>
                  <c:y val="-4.1666666666666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[obliczenia_Wałbrzych.xlsx]Arkusz2!$I$789:$J$789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[obliczenia_Wałbrzych.xlsx]Arkusz2!$I$792:$J$792</c:f>
              <c:numCache>
                <c:formatCode>###0.0%</c:formatCode>
                <c:ptCount val="2"/>
                <c:pt idx="0">
                  <c:v>3.3333333333333333E-2</c:v>
                </c:pt>
                <c:pt idx="1">
                  <c:v>0.3</c:v>
                </c:pt>
              </c:numCache>
            </c:numRef>
          </c:val>
        </c:ser>
        <c:ser>
          <c:idx val="3"/>
          <c:order val="3"/>
          <c:tx>
            <c:strRef>
              <c:f>[obliczenia_Wałbrzych.xlsx]Arkusz2!$H$793</c:f>
              <c:strCache>
                <c:ptCount val="1"/>
                <c:pt idx="0">
                  <c:v>Poza powiatem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[obliczenia_Wałbrzych.xlsx]Arkusz2!$I$789:$J$789</c:f>
              <c:strCache>
                <c:ptCount val="2"/>
                <c:pt idx="0">
                  <c:v>Wałbrzych</c:v>
                </c:pt>
                <c:pt idx="1">
                  <c:v>Powiat Wałbrzyski</c:v>
                </c:pt>
              </c:strCache>
            </c:strRef>
          </c:cat>
          <c:val>
            <c:numRef>
              <c:f>[obliczenia_Wałbrzych.xlsx]Arkusz2!$I$793:$J$793</c:f>
              <c:numCache>
                <c:formatCode>###0.0%</c:formatCode>
                <c:ptCount val="2"/>
                <c:pt idx="0">
                  <c:v>0.1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332800"/>
        <c:axId val="108214464"/>
      </c:barChart>
      <c:catAx>
        <c:axId val="40332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108214464"/>
        <c:crosses val="autoZero"/>
        <c:auto val="1"/>
        <c:lblAlgn val="ctr"/>
        <c:lblOffset val="100"/>
        <c:noMultiLvlLbl val="0"/>
      </c:catAx>
      <c:valAx>
        <c:axId val="108214464"/>
        <c:scaling>
          <c:orientation val="minMax"/>
        </c:scaling>
        <c:delete val="1"/>
        <c:axPos val="b"/>
        <c:numFmt formatCode="###0.0%" sourceLinked="1"/>
        <c:majorTickMark val="none"/>
        <c:minorTickMark val="none"/>
        <c:tickLblPos val="nextTo"/>
        <c:crossAx val="4033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pl-PL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[obliczenia_Wałbrzych.xlsx]Arkusz2!$O$945</c:f>
              <c:strCache>
                <c:ptCount val="1"/>
                <c:pt idx="0">
                  <c:v>Wałbrzych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[obliczenia_Wałbrzych.xlsx]Arkusz2!$N$946:$N$953</c:f>
              <c:strCache>
                <c:ptCount val="8"/>
                <c:pt idx="0">
                  <c:v>Umowa o pracę na czas nieokreślony</c:v>
                </c:pt>
                <c:pt idx="1">
                  <c:v>Umowa o pracę na czas określony</c:v>
                </c:pt>
                <c:pt idx="2">
                  <c:v>Umowa na okres próbny</c:v>
                </c:pt>
                <c:pt idx="3">
                  <c:v>Umowa na czas wykonywania określonej pracy</c:v>
                </c:pt>
                <c:pt idx="4">
                  <c:v>Umowa zlecenie</c:v>
                </c:pt>
                <c:pt idx="5">
                  <c:v>Umowa o dzieło</c:v>
                </c:pt>
                <c:pt idx="6">
                  <c:v>Samozatrudnienie</c:v>
                </c:pt>
                <c:pt idx="7">
                  <c:v>Inna forma umowy</c:v>
                </c:pt>
              </c:strCache>
            </c:strRef>
          </c:cat>
          <c:val>
            <c:numRef>
              <c:f>[obliczenia_Wałbrzych.xlsx]Arkusz2!$O$946:$O$953</c:f>
              <c:numCache>
                <c:formatCode>0.0%</c:formatCode>
                <c:ptCount val="8"/>
                <c:pt idx="0">
                  <c:v>0.41099999999999998</c:v>
                </c:pt>
                <c:pt idx="1">
                  <c:v>0.223</c:v>
                </c:pt>
                <c:pt idx="2">
                  <c:v>1.4999999999999999E-2</c:v>
                </c:pt>
                <c:pt idx="3">
                  <c:v>0.02</c:v>
                </c:pt>
                <c:pt idx="4">
                  <c:v>5.0999999999999997E-2</c:v>
                </c:pt>
                <c:pt idx="5">
                  <c:v>0.01</c:v>
                </c:pt>
                <c:pt idx="6">
                  <c:v>0.23899999999999999</c:v>
                </c:pt>
                <c:pt idx="7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[obliczenia_Wałbrzych.xlsx]Arkusz2!$P$945</c:f>
              <c:strCache>
                <c:ptCount val="1"/>
                <c:pt idx="0">
                  <c:v>Powiat Wałbrzyski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[obliczenia_Wałbrzych.xlsx]Arkusz2!$N$946:$N$953</c:f>
              <c:strCache>
                <c:ptCount val="8"/>
                <c:pt idx="0">
                  <c:v>Umowa o pracę na czas nieokreślony</c:v>
                </c:pt>
                <c:pt idx="1">
                  <c:v>Umowa o pracę na czas określony</c:v>
                </c:pt>
                <c:pt idx="2">
                  <c:v>Umowa na okres próbny</c:v>
                </c:pt>
                <c:pt idx="3">
                  <c:v>Umowa na czas wykonywania określonej pracy</c:v>
                </c:pt>
                <c:pt idx="4">
                  <c:v>Umowa zlecenie</c:v>
                </c:pt>
                <c:pt idx="5">
                  <c:v>Umowa o dzieło</c:v>
                </c:pt>
                <c:pt idx="6">
                  <c:v>Samozatrudnienie</c:v>
                </c:pt>
                <c:pt idx="7">
                  <c:v>Inna forma umowy</c:v>
                </c:pt>
              </c:strCache>
            </c:strRef>
          </c:cat>
          <c:val>
            <c:numRef>
              <c:f>[obliczenia_Wałbrzych.xlsx]Arkusz2!$P$946:$P$953</c:f>
              <c:numCache>
                <c:formatCode>0.0%</c:formatCode>
                <c:ptCount val="8"/>
                <c:pt idx="0">
                  <c:v>0.36299999999999999</c:v>
                </c:pt>
                <c:pt idx="1">
                  <c:v>0.246</c:v>
                </c:pt>
                <c:pt idx="2">
                  <c:v>3.4000000000000002E-2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2.1999999999999999E-2</c:v>
                </c:pt>
                <c:pt idx="6">
                  <c:v>0.26800000000000002</c:v>
                </c:pt>
                <c:pt idx="7">
                  <c:v>3.4000000000000002E-2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613760"/>
        <c:axId val="41431552"/>
      </c:barChart>
      <c:catAx>
        <c:axId val="42613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41431552"/>
        <c:crosses val="autoZero"/>
        <c:auto val="1"/>
        <c:lblAlgn val="ctr"/>
        <c:lblOffset val="100"/>
        <c:noMultiLvlLbl val="0"/>
      </c:catAx>
      <c:valAx>
        <c:axId val="41431552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4261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l-P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B5025-6DE5-470E-97CD-054F8FDF02F2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E910F-AEBE-40F6-A6BC-4A3D8BC12D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193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431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58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952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280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671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13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7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079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66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81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E267F-34AD-4D64-B4ED-0E18FAA3A41E}" type="datetimeFigureOut">
              <a:rPr lang="pl-PL" smtClean="0"/>
              <a:t>2014-12-09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45907-372D-4B84-B490-0D90FFE5D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671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132986"/>
              </p:ext>
            </p:extLst>
          </p:nvPr>
        </p:nvGraphicFramePr>
        <p:xfrm>
          <a:off x="179512" y="188640"/>
          <a:ext cx="260558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r:id="rId3" imgW="7229475" imgH="2819400" progId="CorelDRAW.Graphic.9">
                  <p:embed/>
                </p:oleObj>
              </mc:Choice>
              <mc:Fallback>
                <p:oleObj r:id="rId3" imgW="7229475" imgH="2819400" progId="CorelDRAW.Graphic.9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8640"/>
                        <a:ext cx="2605582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 descr="badania2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700" y="188640"/>
            <a:ext cx="431421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"/>
          <p:cNvSpPr>
            <a:spLocks noChangeShapeType="1"/>
          </p:cNvSpPr>
          <p:nvPr/>
        </p:nvSpPr>
        <p:spPr bwMode="auto">
          <a:xfrm>
            <a:off x="1166297" y="1340768"/>
            <a:ext cx="6515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47825" y="37036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59194" y="1490177"/>
            <a:ext cx="57070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Fundacja Edukacji Europejskiej,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Dmowskiego 2/4, 58-300 Wałbrzych, Poland</a:t>
            </a: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KRS 0000117278, REGON 891423578,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NIP 886-26-65-090, tel./ fax +48 74 849 21 33, www.fee.org.pl, e-mail: office@fee.pl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159738"/>
              </p:ext>
            </p:extLst>
          </p:nvPr>
        </p:nvGraphicFramePr>
        <p:xfrm>
          <a:off x="311004" y="6051961"/>
          <a:ext cx="860339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5320"/>
                <a:gridCol w="6078071"/>
              </a:tblGrid>
              <a:tr h="0">
                <a:tc>
                  <a:txBody>
                    <a:bodyPr/>
                    <a:lstStyle/>
                    <a:p>
                      <a:pPr marR="31750" algn="ctr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MS Shell Dlg 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31750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Projekt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współfinansowany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ze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środków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Ministerstwa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Pracy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Polityki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Społecznej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w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ramach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Programu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–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Fundusz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Inicjatyw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Obywatelskich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054" name="Picture 6" descr="FIO_MPiPS_logo1_cz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05264"/>
            <a:ext cx="1371600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e tekstowe 9"/>
          <p:cNvSpPr txBox="1"/>
          <p:nvPr/>
        </p:nvSpPr>
        <p:spPr>
          <a:xfrm>
            <a:off x="899592" y="2348880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Prezentacja wyników badań rynku pracy            w Wałbrzychu i powiecie wałbrzyskim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11560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337949"/>
              </p:ext>
            </p:extLst>
          </p:nvPr>
        </p:nvGraphicFramePr>
        <p:xfrm>
          <a:off x="107504" y="332656"/>
          <a:ext cx="36004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65969"/>
              </p:ext>
            </p:extLst>
          </p:nvPr>
        </p:nvGraphicFramePr>
        <p:xfrm>
          <a:off x="3779912" y="332656"/>
          <a:ext cx="5185171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07504" y="11663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Ocena sytuacji finansowej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139952" y="8265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Miejsce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17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812629"/>
              </p:ext>
            </p:extLst>
          </p:nvPr>
        </p:nvGraphicFramePr>
        <p:xfrm>
          <a:off x="107504" y="0"/>
          <a:ext cx="5780486" cy="6669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767129"/>
              </p:ext>
            </p:extLst>
          </p:nvPr>
        </p:nvGraphicFramePr>
        <p:xfrm>
          <a:off x="5364088" y="1988840"/>
          <a:ext cx="37517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567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188640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Czy byłby/</a:t>
            </a:r>
            <a:r>
              <a:rPr lang="pl-PL" dirty="0" err="1" smtClean="0"/>
              <a:t>łaby</a:t>
            </a:r>
            <a:r>
              <a:rPr lang="pl-PL" dirty="0" smtClean="0"/>
              <a:t> P. w stanie dojeżdżać do pracy do...</a:t>
            </a:r>
            <a:endParaRPr lang="pl-PL" dirty="0"/>
          </a:p>
        </p:txBody>
      </p:sp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4466321"/>
              </p:ext>
            </p:extLst>
          </p:nvPr>
        </p:nvGraphicFramePr>
        <p:xfrm>
          <a:off x="179512" y="565612"/>
          <a:ext cx="63367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rostokąt 3"/>
          <p:cNvSpPr/>
          <p:nvPr/>
        </p:nvSpPr>
        <p:spPr>
          <a:xfrm>
            <a:off x="179512" y="3410635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Czy byłby/</a:t>
            </a:r>
            <a:r>
              <a:rPr lang="pl-PL" dirty="0" err="1" smtClean="0"/>
              <a:t>łaby</a:t>
            </a:r>
            <a:r>
              <a:rPr lang="pl-PL" dirty="0" smtClean="0"/>
              <a:t> P. w stanie przeprowadzić się w związku ze zmianą pracy do...</a:t>
            </a:r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159156"/>
              </p:ext>
            </p:extLst>
          </p:nvPr>
        </p:nvGraphicFramePr>
        <p:xfrm>
          <a:off x="179512" y="3813895"/>
          <a:ext cx="63367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17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465900"/>
              </p:ext>
            </p:extLst>
          </p:nvPr>
        </p:nvGraphicFramePr>
        <p:xfrm>
          <a:off x="3923928" y="188640"/>
          <a:ext cx="5054204" cy="5979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2889182"/>
              </p:ext>
            </p:extLst>
          </p:nvPr>
        </p:nvGraphicFramePr>
        <p:xfrm>
          <a:off x="179512" y="2060848"/>
          <a:ext cx="374441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251520" y="155679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Potrzeby szkoleniowe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761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426211"/>
              </p:ext>
            </p:extLst>
          </p:nvPr>
        </p:nvGraphicFramePr>
        <p:xfrm>
          <a:off x="179512" y="0"/>
          <a:ext cx="583406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6444208" y="332656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Ocena transportu publiczny jeżdżący z P. miejsca zamieszkania do różnych obszarów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069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824733"/>
              </p:ext>
            </p:extLst>
          </p:nvPr>
        </p:nvGraphicFramePr>
        <p:xfrm>
          <a:off x="179512" y="188640"/>
          <a:ext cx="260558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r:id="rId3" imgW="7229475" imgH="2819400" progId="CorelDRAW.Graphic.9">
                  <p:embed/>
                </p:oleObj>
              </mc:Choice>
              <mc:Fallback>
                <p:oleObj r:id="rId3" imgW="7229475" imgH="2819400" progId="CorelDRAW.Graphic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8640"/>
                        <a:ext cx="2605582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 descr="badania2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700" y="188640"/>
            <a:ext cx="431421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"/>
          <p:cNvSpPr>
            <a:spLocks noChangeShapeType="1"/>
          </p:cNvSpPr>
          <p:nvPr/>
        </p:nvSpPr>
        <p:spPr bwMode="auto">
          <a:xfrm>
            <a:off x="1166297" y="1340768"/>
            <a:ext cx="6515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47825" y="37036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59194" y="1490177"/>
            <a:ext cx="57070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Fundacja Edukacji Europejskiej,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Dmowskiego 2/4, 58-300 Wałbrzych, Poland</a:t>
            </a: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KRS 0000117278, REGON 891423578,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NIP 886-26-65-090, tel./ fax +48 74 849 21 33, www.fee.org.pl, e-mail: office@fee.pl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225221"/>
              </p:ext>
            </p:extLst>
          </p:nvPr>
        </p:nvGraphicFramePr>
        <p:xfrm>
          <a:off x="311004" y="6051961"/>
          <a:ext cx="860339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5320"/>
                <a:gridCol w="6078071"/>
              </a:tblGrid>
              <a:tr h="0">
                <a:tc>
                  <a:txBody>
                    <a:bodyPr/>
                    <a:lstStyle/>
                    <a:p>
                      <a:pPr marR="31750" algn="ctr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MS Shell Dlg 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31750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Projekt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współfinansowany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ze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środków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Ministerstwa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Pracy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Polityki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Społecznej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w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ramach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Programu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–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Fundusz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Inicjatyw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Obywatelskich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054" name="Picture 6" descr="FIO_MPiPS_logo1_cz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05264"/>
            <a:ext cx="1371600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e tekstowe 9"/>
          <p:cNvSpPr txBox="1"/>
          <p:nvPr/>
        </p:nvSpPr>
        <p:spPr>
          <a:xfrm>
            <a:off x="899592" y="2348880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Wyniki badania z bezrobotnymi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9287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942686"/>
              </p:ext>
            </p:extLst>
          </p:nvPr>
        </p:nvGraphicFramePr>
        <p:xfrm>
          <a:off x="467544" y="1268760"/>
          <a:ext cx="2808312" cy="821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4156"/>
                <a:gridCol w="1404156"/>
              </a:tblGrid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Wałbrzych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Powiat Wałbrzyski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24,2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28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467544" y="69269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Ilość miesięcy bez pracy</a:t>
            </a:r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446642"/>
              </p:ext>
            </p:extLst>
          </p:nvPr>
        </p:nvGraphicFramePr>
        <p:xfrm>
          <a:off x="3995936" y="10620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067944" y="69269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Praca w okresie ostatnich 12 miesięcy</a:t>
            </a:r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68538"/>
              </p:ext>
            </p:extLst>
          </p:nvPr>
        </p:nvGraphicFramePr>
        <p:xfrm>
          <a:off x="323528" y="3356992"/>
          <a:ext cx="4572000" cy="324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467544" y="278092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Główne źródło dochodów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279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71472"/>
              </p:ext>
            </p:extLst>
          </p:nvPr>
        </p:nvGraphicFramePr>
        <p:xfrm>
          <a:off x="179512" y="6206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79512" y="11663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Ocena obecnych dochodów</a:t>
            </a:r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356895"/>
              </p:ext>
            </p:extLst>
          </p:nvPr>
        </p:nvGraphicFramePr>
        <p:xfrm>
          <a:off x="4427984" y="620688"/>
          <a:ext cx="457200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860032" y="11663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Ocena regularności dochodów</a:t>
            </a:r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992876"/>
              </p:ext>
            </p:extLst>
          </p:nvPr>
        </p:nvGraphicFramePr>
        <p:xfrm>
          <a:off x="139080" y="39330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179512" y="335699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Oczekiwana forma pracy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186752"/>
              </p:ext>
            </p:extLst>
          </p:nvPr>
        </p:nvGraphicFramePr>
        <p:xfrm>
          <a:off x="5549044" y="4437112"/>
          <a:ext cx="2983396" cy="9292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1698"/>
                <a:gridCol w="1491698"/>
              </a:tblGrid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Wałbrzych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Powiat Wałbrzyski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1896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2056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5364088" y="391099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Oczekiwane wynagrodzenie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529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790050"/>
              </p:ext>
            </p:extLst>
          </p:nvPr>
        </p:nvGraphicFramePr>
        <p:xfrm>
          <a:off x="179512" y="620688"/>
          <a:ext cx="56886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79512" y="116632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Gotowość podjęcia pracy</a:t>
            </a:r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4536014"/>
              </p:ext>
            </p:extLst>
          </p:nvPr>
        </p:nvGraphicFramePr>
        <p:xfrm>
          <a:off x="143744" y="39330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79512" y="342900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Poszukiwanie pracy</a:t>
            </a:r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346686"/>
              </p:ext>
            </p:extLst>
          </p:nvPr>
        </p:nvGraphicFramePr>
        <p:xfrm>
          <a:off x="4572000" y="3429000"/>
          <a:ext cx="43559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4716016" y="299695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Miejsce poszukiwań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500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718274"/>
              </p:ext>
            </p:extLst>
          </p:nvPr>
        </p:nvGraphicFramePr>
        <p:xfrm>
          <a:off x="179512" y="9807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79512" y="47667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Poszukiwanie pracy w zawodzie wyuczonym</a:t>
            </a:r>
            <a:endParaRPr lang="pl-PL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890879"/>
              </p:ext>
            </p:extLst>
          </p:nvPr>
        </p:nvGraphicFramePr>
        <p:xfrm>
          <a:off x="179512" y="39330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179512" y="350100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Korzystanie z pomocy lokalnych instytucji</a:t>
            </a:r>
            <a:endParaRPr lang="pl-PL" dirty="0"/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933402"/>
              </p:ext>
            </p:extLst>
          </p:nvPr>
        </p:nvGraphicFramePr>
        <p:xfrm>
          <a:off x="4600208" y="38703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4572000" y="350100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Oczekiwanie na pomoc lokalnych instytucji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31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183794"/>
              </p:ext>
            </p:extLst>
          </p:nvPr>
        </p:nvGraphicFramePr>
        <p:xfrm>
          <a:off x="251520" y="1124744"/>
          <a:ext cx="8712963" cy="4902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4731"/>
                <a:gridCol w="595686"/>
                <a:gridCol w="595686"/>
                <a:gridCol w="595686"/>
                <a:gridCol w="595686"/>
                <a:gridCol w="595686"/>
                <a:gridCol w="595686"/>
                <a:gridCol w="595686"/>
                <a:gridCol w="595686"/>
                <a:gridCol w="595686"/>
                <a:gridCol w="595686"/>
                <a:gridCol w="595686"/>
                <a:gridCol w="595686"/>
              </a:tblGrid>
              <a:tr h="266233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Nazwa gminy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Liczba zarejestrowanych bezrobotnych w danym miesiącu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6623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I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II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III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IV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V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VI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VII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VIII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IX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X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XI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XII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</a:tr>
              <a:tr h="5324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Miasto Wałbrzych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7986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7893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7609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7277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6790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6480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6311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6220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6024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5800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558" marR="66558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558" marR="66558" marT="0" marB="0" anchor="b"/>
                </a:tc>
              </a:tr>
              <a:tr h="5324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Powiat wałbrzyski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4531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4524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4425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4186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3910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3815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3622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3538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3404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3371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558" marR="66558" marT="0" marB="0" anchor="ctr"/>
                </a:tc>
              </a:tr>
              <a:tr h="5324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Szczawno-Zdrój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331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331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317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288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277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263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250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247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248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247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   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</a:tr>
              <a:tr h="5324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Stare Bogaczowice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263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271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255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238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225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208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205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207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194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201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Walim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479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447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444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429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392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397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383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390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363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328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Głuszyca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694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696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682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611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557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544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526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488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445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468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Jedlina-Zdrój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278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309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280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261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264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253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222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233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207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213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</a:tr>
              <a:tr h="5324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Boguszów-Gorce  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1585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1570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1562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1488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1380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1360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1289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1244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1257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1245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Czarny Bór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387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392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396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381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351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330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307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302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307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303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</a:tr>
              <a:tr h="2662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Mieroszów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514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508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489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490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464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460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440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427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383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366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1430" marR="314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>
                          <a:effectLst/>
                          <a:latin typeface="+mn-lt"/>
                        </a:rPr>
                        <a:t> 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</a:rPr>
                        <a:t> 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6558" marR="665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39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615294"/>
              </p:ext>
            </p:extLst>
          </p:nvPr>
        </p:nvGraphicFramePr>
        <p:xfrm>
          <a:off x="251520" y="692696"/>
          <a:ext cx="655272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251520" y="2606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Praca za granicą</a:t>
            </a:r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687532"/>
              </p:ext>
            </p:extLst>
          </p:nvPr>
        </p:nvGraphicFramePr>
        <p:xfrm>
          <a:off x="251520" y="3933056"/>
          <a:ext cx="655272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51520" y="364502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Planowany wyjazd za granicę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39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26064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Czy P. wykształcenie i kwalifikacje umożliwiają znalezienie pracy w pobliżu Twojego miejsca zamieszkania (w P. miejscowości lub okolicy)?</a:t>
            </a:r>
            <a:endParaRPr lang="pl-PL" dirty="0"/>
          </a:p>
        </p:txBody>
      </p:sp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612798"/>
              </p:ext>
            </p:extLst>
          </p:nvPr>
        </p:nvGraphicFramePr>
        <p:xfrm>
          <a:off x="251520" y="914619"/>
          <a:ext cx="84969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750032"/>
              </p:ext>
            </p:extLst>
          </p:nvPr>
        </p:nvGraphicFramePr>
        <p:xfrm>
          <a:off x="251520" y="4005064"/>
          <a:ext cx="84969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51520" y="350100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Plany podwyższenia własnego wykształcenia lub zdobycia nowych kwalifikacji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149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7504" y="18864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Szkolenia w PUP Wałbrzych</a:t>
            </a:r>
            <a:endParaRPr lang="pl-PL" dirty="0"/>
          </a:p>
        </p:txBody>
      </p:sp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0206659"/>
              </p:ext>
            </p:extLst>
          </p:nvPr>
        </p:nvGraphicFramePr>
        <p:xfrm>
          <a:off x="131912" y="5766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073102"/>
              </p:ext>
            </p:extLst>
          </p:nvPr>
        </p:nvGraphicFramePr>
        <p:xfrm>
          <a:off x="5868144" y="1412776"/>
          <a:ext cx="2232248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124"/>
                <a:gridCol w="1116124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Wałbrzych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Powiat Wałbrzyski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</a:rPr>
                        <a:t>1,22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1,18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5724128" y="69269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Średnia liczba kursów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213218"/>
              </p:ext>
            </p:extLst>
          </p:nvPr>
        </p:nvGraphicFramePr>
        <p:xfrm>
          <a:off x="1331640" y="3861047"/>
          <a:ext cx="6408711" cy="2880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6237"/>
                <a:gridCol w="2136237"/>
                <a:gridCol w="2136237"/>
              </a:tblGrid>
              <a:tr h="1971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Wałbrzych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Powiat Wałbrzyski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</a:tr>
              <a:tr h="17959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Przydatne umiejętności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4,1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4,2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</a:tr>
              <a:tr h="12095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Interesujące treści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4,6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4,3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</a:tr>
              <a:tr h="23824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Jakość materiałów szkoleniowych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4,5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4,3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</a:tr>
              <a:tr h="29688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Wiedza i umiejętności prowadzącego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4,7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4,6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</a:tr>
              <a:tr h="17959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Dobrze przygotowane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4,5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4,6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</a:tr>
              <a:tr h="23824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Pomocne w poszukiwaniu pracy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4,1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</a:rPr>
                        <a:t>4,2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</a:tr>
              <a:tr h="29688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Treści zgodne z moimi oczekiwaniami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4,4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</a:rPr>
                        <a:t>4,4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2" marR="9492" marT="9492" marB="0" anchor="b"/>
                </a:tc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2123728" y="328498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Ocena poszczególnych elementów kursów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81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068259"/>
              </p:ext>
            </p:extLst>
          </p:nvPr>
        </p:nvGraphicFramePr>
        <p:xfrm>
          <a:off x="323528" y="764704"/>
          <a:ext cx="8352927" cy="5150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146209">
                <a:tc>
                  <a:txBody>
                    <a:bodyPr/>
                    <a:lstStyle/>
                    <a:p>
                      <a:pPr algn="ctr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>
                          <a:effectLst/>
                          <a:latin typeface="+mn-lt"/>
                        </a:rPr>
                        <a:t>Wałbrzych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effectLst/>
                          <a:latin typeface="+mn-lt"/>
                        </a:rPr>
                        <a:t>Powiat Wałbrzyski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</a:tr>
              <a:tr h="14620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Brak miejsc pracy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50,5%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49,3%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  <a:tr h="38536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Brak informacji/zły system informowania o ofertach pracy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13,1%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5,0%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  <a:tr h="52885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Miejsca pracy tylko dla wąskiej kategorii osób (np. tylko mężczyzn, tylko rencistów, itp.)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18,9%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21,9%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  <a:tr h="815836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Brak usług opiekuńczych umożliwiających podjęcie pracy (żłobki, przedszkola, opiekunowie dla osób przewlekle chorych lub starych) 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4,9%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10,4%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  <a:tr h="124631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Zbyt mała ilość usług opiekuńczych (opiekunowie dla osób  przewlekle chorych lub starszych, miejsca w zakładach opiekuńczych) / miejsc w placówkach sprawujących opiekę nad dziećmi (żłobki / przedszkola) 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4,4%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7,5%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  <a:tr h="38536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Brak/źle rozwinięta komunikacja w gminie, utrudnione dojazdy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3,4%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42,3%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  <a:tr h="1940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Złe przepisy dot. rynku pracy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0,5%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1,0%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  <a:tr h="14620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Rygorystyczne przepisy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3,9%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2,0%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  <a:tr h="19404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Nieuczciwi pracodawcy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34,0%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36,3%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  <a:tr h="33753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Oferty pracy nie dostosowane do moich kwalifikacji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  <a:latin typeface="+mn-lt"/>
                        </a:rPr>
                        <a:t>20,9%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+mn-lt"/>
                        </a:rPr>
                        <a:t>18,4%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718" marR="2718" marT="2718" marB="0" anchor="ctr"/>
                </a:tc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899592" y="188640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Bariery napotykane przez osoby bezrobotne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20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511112"/>
              </p:ext>
            </p:extLst>
          </p:nvPr>
        </p:nvGraphicFramePr>
        <p:xfrm>
          <a:off x="755576" y="692696"/>
          <a:ext cx="7488832" cy="6012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9471"/>
                <a:gridCol w="1544089"/>
                <a:gridCol w="1235272"/>
              </a:tblGrid>
              <a:tr h="83710">
                <a:tc>
                  <a:txBody>
                    <a:bodyPr/>
                    <a:lstStyle/>
                    <a:p>
                      <a:pPr algn="ctr" fontAlgn="b"/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marL="182563" indent="0" algn="ctr" fontAlgn="b"/>
                      <a:r>
                        <a:rPr lang="pl-PL" sz="1200" u="none" strike="noStrike" dirty="0">
                          <a:effectLst/>
                          <a:latin typeface="+mn-lt"/>
                        </a:rPr>
                        <a:t>Wałbrzych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Powiat Wałbrzyski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17582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Praca zmianowa – przez pierwszy okres zmiany nocne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10113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Praca od wczesnych godzin porannych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2561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Praca w nieregularnych godzinach (np. jednego dnia 10 godzin, innego 6)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754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Praca z przerwą w ciągu dnia (np. 4 godz. w godz. porannych i 4 w późnopopołudniowych)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3,8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007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Praca w systemie równoważnym nie więcej jednak niż do 16 godzin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007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Praca wykonywana stale w siedzibie firmie, na tym samym stanowisku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126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Praca częściowo wykonywana poza firmą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007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Praca wykonywana w siedzibie firmy, ale na różnych stanowiskach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2561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Zatrudnienie na okres próbny z możliwością przedłużenia na lepszych warunkach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5134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Zatrudnienie czasowe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754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Zatrudnienie poprzedzone bezpłatnym lub nisko płatnym stażem na czas przyuczenia do pracy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126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Wynagrodzenie stałe, niezależne od efektów pracy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15092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Wynagrodzenie całkowicie zależne od efektów pracy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2,7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17582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Wynagrodzenie stałe z możliwością uzyskania premii za dobre efekty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007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Początkowo wynagrodzenie najniższe, z czasem coraz wyższe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7624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Najniższe wynagrodzenie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5050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Pracodawca nie zapewnia dojazdu do pracy, ale refunduje koszt najtańszego środka transportu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1,4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1,9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007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Pracodawca nie zapewnia dojazdu do pracy i oferuje niski ryczałt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2561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Pracodawca nie zapewnia dojazdu do pracy przez pierwsze sześć miesięcy pracy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2,6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10113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Czas dojazdu powyżej 1 godziny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3,0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3,2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22561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Pracodawca wymaga podniesienia kwalifikacji na własny koszt przed podjęciem pracy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3,9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3002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+mn-lt"/>
                        </a:rPr>
                        <a:t>Pracodawca wymaga podniesienia kwalifikacji na własny koszt w ciągu pierwszych trzech miesięcy pracy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3,5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3,6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  <a:tr h="35009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+mn-lt"/>
                        </a:rPr>
                        <a:t>Pracodawca wymaga podniesienia kwalifikacji i pomniejsza wynagrodzenie w pierwszych miesiącach pracy o koszt szkolenia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+mn-lt"/>
                        </a:rPr>
                        <a:t>3,3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  <a:latin typeface="+mn-lt"/>
                        </a:rPr>
                        <a:t>3,5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556" marR="1556" marT="1556" marB="0" anchor="b"/>
                </a:tc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697280" y="320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Oceny poszczególnych elementów oferty pracy (im niższa wartość, tym bardziej istotny element)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92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369896"/>
              </p:ext>
            </p:extLst>
          </p:nvPr>
        </p:nvGraphicFramePr>
        <p:xfrm>
          <a:off x="179512" y="188640"/>
          <a:ext cx="260558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r:id="rId3" imgW="7229475" imgH="2819400" progId="CorelDRAW.Graphic.9">
                  <p:embed/>
                </p:oleObj>
              </mc:Choice>
              <mc:Fallback>
                <p:oleObj r:id="rId3" imgW="7229475" imgH="2819400" progId="CorelDRAW.Graphic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8640"/>
                        <a:ext cx="2605582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 descr="badania2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700" y="188640"/>
            <a:ext cx="431421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"/>
          <p:cNvSpPr>
            <a:spLocks noChangeShapeType="1"/>
          </p:cNvSpPr>
          <p:nvPr/>
        </p:nvSpPr>
        <p:spPr bwMode="auto">
          <a:xfrm>
            <a:off x="1166297" y="1340768"/>
            <a:ext cx="6515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47825" y="37036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59194" y="1490177"/>
            <a:ext cx="57070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Fundacja Edukacji Europejskiej,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Dmowskiego 2/4, 58-300 Wałbrzych, Poland</a:t>
            </a: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KRS 0000117278, REGON 891423578,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NIP 886-26-65-090, tel./ fax +48 74 849 21 33, www.fee.org.pl, e-mail: office@fee.pl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598954"/>
              </p:ext>
            </p:extLst>
          </p:nvPr>
        </p:nvGraphicFramePr>
        <p:xfrm>
          <a:off x="311004" y="6051961"/>
          <a:ext cx="860339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5320"/>
                <a:gridCol w="6078071"/>
              </a:tblGrid>
              <a:tr h="0">
                <a:tc>
                  <a:txBody>
                    <a:bodyPr/>
                    <a:lstStyle/>
                    <a:p>
                      <a:pPr marR="31750" algn="ctr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MS Shell Dlg 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31750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Projekt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współfinansowany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ze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środków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Ministerstwa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Pracy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Polityki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Społecznej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w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ramach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Programu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–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Fundusz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Inicjatyw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Obywatelskich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054" name="Picture 6" descr="FIO_MPiPS_logo1_cz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05264"/>
            <a:ext cx="1371600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e tekstowe 9"/>
          <p:cNvSpPr txBox="1"/>
          <p:nvPr/>
        </p:nvSpPr>
        <p:spPr>
          <a:xfrm>
            <a:off x="899592" y="2348880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Wyniki badania z przedsiębiorcami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0442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105830333"/>
              </p:ext>
            </p:extLst>
          </p:nvPr>
        </p:nvGraphicFramePr>
        <p:xfrm>
          <a:off x="323528" y="836712"/>
          <a:ext cx="64807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614081"/>
              </p:ext>
            </p:extLst>
          </p:nvPr>
        </p:nvGraphicFramePr>
        <p:xfrm>
          <a:off x="827584" y="4293096"/>
          <a:ext cx="7281549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1358"/>
                <a:gridCol w="1459223"/>
                <a:gridCol w="1073300"/>
                <a:gridCol w="1138834"/>
                <a:gridCol w="1138834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16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Liczba wskazań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Minimum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Maksimum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Średnia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Zwiększenie zatrudnienia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88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20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2,01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Zmniejszenie zatrudnienia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7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3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1,57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323528" y="260648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Planowane w nadchodzącym roku zmiany zatrudnienia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23528" y="378904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Planowane zmiany w zatrudnieniu</a:t>
            </a:r>
          </a:p>
        </p:txBody>
      </p:sp>
    </p:spTree>
    <p:extLst>
      <p:ext uri="{BB962C8B-B14F-4D97-AF65-F5344CB8AC3E}">
        <p14:creationId xmlns:p14="http://schemas.microsoft.com/office/powerpoint/2010/main" val="206612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2859067909"/>
              </p:ext>
            </p:extLst>
          </p:nvPr>
        </p:nvGraphicFramePr>
        <p:xfrm>
          <a:off x="251520" y="764704"/>
          <a:ext cx="856895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79512" y="26064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Plany zmian w zatrudnieniu w kolejnych latach</a:t>
            </a:r>
          </a:p>
        </p:txBody>
      </p:sp>
    </p:spTree>
    <p:extLst>
      <p:ext uri="{BB962C8B-B14F-4D97-AF65-F5344CB8AC3E}">
        <p14:creationId xmlns:p14="http://schemas.microsoft.com/office/powerpoint/2010/main" val="100881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4060003731"/>
              </p:ext>
            </p:extLst>
          </p:nvPr>
        </p:nvGraphicFramePr>
        <p:xfrm>
          <a:off x="539552" y="1124744"/>
          <a:ext cx="814144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39552" y="62068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Ocena stosowanych form rekrutacji</a:t>
            </a:r>
          </a:p>
        </p:txBody>
      </p:sp>
    </p:spTree>
    <p:extLst>
      <p:ext uri="{BB962C8B-B14F-4D97-AF65-F5344CB8AC3E}">
        <p14:creationId xmlns:p14="http://schemas.microsoft.com/office/powerpoint/2010/main" val="229461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39552" y="33265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Zapotrzebowanie firmy na pracowników o określonych kompetencjach</a:t>
            </a:r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2325575871"/>
              </p:ext>
            </p:extLst>
          </p:nvPr>
        </p:nvGraphicFramePr>
        <p:xfrm>
          <a:off x="563568" y="980728"/>
          <a:ext cx="796887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532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723103"/>
              </p:ext>
            </p:extLst>
          </p:nvPr>
        </p:nvGraphicFramePr>
        <p:xfrm>
          <a:off x="251521" y="548680"/>
          <a:ext cx="4032448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0023"/>
                <a:gridCol w="2312425"/>
              </a:tblGrid>
              <a:tr h="6559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Jednostka terytorialna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Stopa bezrobocia rejestrowanego w procentach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400">
                          <a:effectLst/>
                        </a:rPr>
                        <a:t>Powiat wałbrzyski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400">
                          <a:effectLst/>
                        </a:rPr>
                        <a:t>29,8%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400">
                          <a:effectLst/>
                        </a:rPr>
                        <a:t>Powiat m. Wałbrzych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400">
                          <a:effectLst/>
                        </a:rPr>
                        <a:t>16,8%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400">
                          <a:effectLst/>
                        </a:rPr>
                        <a:t>Województwo dolnośląskie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400">
                          <a:effectLst/>
                        </a:rPr>
                        <a:t>13,1%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400">
                          <a:effectLst/>
                        </a:rPr>
                        <a:t>Polska</a:t>
                      </a:r>
                      <a:endParaRPr lang="pl-PL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400" dirty="0">
                          <a:effectLst/>
                        </a:rPr>
                        <a:t>13,4%</a:t>
                      </a:r>
                      <a:endParaRPr lang="pl-PL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46092"/>
              </p:ext>
            </p:extLst>
          </p:nvPr>
        </p:nvGraphicFramePr>
        <p:xfrm>
          <a:off x="251520" y="3356992"/>
          <a:ext cx="8496944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332"/>
                <a:gridCol w="1699951"/>
                <a:gridCol w="1700887"/>
                <a:gridCol w="1700887"/>
                <a:gridCol w="170088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Miesiąc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Miasto Wałbrzych 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Powiat wałbrzyski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Województwo dolnośląskie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Polska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styczeń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17,3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30,7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13,6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13,9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luty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17,1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30,7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13,6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13,9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marzec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16,6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30,2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13,2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13,5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kwiecień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16,0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29,0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12,7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13,0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maj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15,1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27,6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12,1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12,5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czerwiec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14,5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27,1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11,6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12,0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lipiec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14,2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26,1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11,4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11,8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sierpień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14,0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25,7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11,2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11,7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wrzesień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13,6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24,9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>
                          <a:effectLst/>
                        </a:rPr>
                        <a:t>10,9</a:t>
                      </a:r>
                      <a:endParaRPr lang="pl-PL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960"/>
                        </a:spcBef>
                        <a:spcAft>
                          <a:spcPts val="960"/>
                        </a:spcAft>
                      </a:pPr>
                      <a:r>
                        <a:rPr lang="pl-PL" sz="1200" dirty="0">
                          <a:effectLst/>
                        </a:rPr>
                        <a:t>11,5</a:t>
                      </a: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35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214732831"/>
              </p:ext>
            </p:extLst>
          </p:nvPr>
        </p:nvGraphicFramePr>
        <p:xfrm>
          <a:off x="395536" y="764704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2699792" y="18864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Współpraca z PUP Wałbrzych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286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051720" y="292696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Instytucje lokalne, z którymi współpracują przedsiębiorcy</a:t>
            </a:r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347644833"/>
              </p:ext>
            </p:extLst>
          </p:nvPr>
        </p:nvGraphicFramePr>
        <p:xfrm>
          <a:off x="323528" y="764704"/>
          <a:ext cx="8568952" cy="221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092901858"/>
              </p:ext>
            </p:extLst>
          </p:nvPr>
        </p:nvGraphicFramePr>
        <p:xfrm>
          <a:off x="395536" y="3429000"/>
          <a:ext cx="8352928" cy="2276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1619672" y="3105835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Instytucje ponadlokalne, z którymi współpracują przedsiębiorcy</a:t>
            </a:r>
          </a:p>
        </p:txBody>
      </p:sp>
    </p:spTree>
    <p:extLst>
      <p:ext uri="{BB962C8B-B14F-4D97-AF65-F5344CB8AC3E}">
        <p14:creationId xmlns:p14="http://schemas.microsoft.com/office/powerpoint/2010/main" val="292419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370542" y="188640"/>
            <a:ext cx="433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Ocena kwalifikacji osób poszukujących pracy</a:t>
            </a:r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2551382768"/>
              </p:ext>
            </p:extLst>
          </p:nvPr>
        </p:nvGraphicFramePr>
        <p:xfrm>
          <a:off x="1691680" y="557972"/>
          <a:ext cx="6048672" cy="2655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582003421"/>
              </p:ext>
            </p:extLst>
          </p:nvPr>
        </p:nvGraphicFramePr>
        <p:xfrm>
          <a:off x="1941020" y="3659834"/>
          <a:ext cx="5191125" cy="297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rostokąt 4"/>
          <p:cNvSpPr/>
          <p:nvPr/>
        </p:nvSpPr>
        <p:spPr>
          <a:xfrm>
            <a:off x="1619672" y="3290501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Reakcje na zbyt niskie kwalifikacje osób poszukujących pracy</a:t>
            </a:r>
          </a:p>
        </p:txBody>
      </p:sp>
    </p:spTree>
    <p:extLst>
      <p:ext uri="{BB962C8B-B14F-4D97-AF65-F5344CB8AC3E}">
        <p14:creationId xmlns:p14="http://schemas.microsoft.com/office/powerpoint/2010/main" val="263451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2345409854"/>
              </p:ext>
            </p:extLst>
          </p:nvPr>
        </p:nvGraphicFramePr>
        <p:xfrm>
          <a:off x="755576" y="629980"/>
          <a:ext cx="7704855" cy="5607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rostokąt 2"/>
          <p:cNvSpPr/>
          <p:nvPr/>
        </p:nvSpPr>
        <p:spPr>
          <a:xfrm>
            <a:off x="1187624" y="26064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Cechy istotne u potencjalnego pracownika i ich ocena</a:t>
            </a:r>
          </a:p>
        </p:txBody>
      </p:sp>
    </p:spTree>
    <p:extLst>
      <p:ext uri="{BB962C8B-B14F-4D97-AF65-F5344CB8AC3E}">
        <p14:creationId xmlns:p14="http://schemas.microsoft.com/office/powerpoint/2010/main" val="190507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3315028466"/>
              </p:ext>
            </p:extLst>
          </p:nvPr>
        </p:nvGraphicFramePr>
        <p:xfrm>
          <a:off x="251520" y="764704"/>
          <a:ext cx="864096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rostokąt 2"/>
          <p:cNvSpPr/>
          <p:nvPr/>
        </p:nvSpPr>
        <p:spPr>
          <a:xfrm>
            <a:off x="539552" y="26064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Chęć współpracy ze szkołami w zakresie systemowego programu praktyk</a:t>
            </a:r>
          </a:p>
        </p:txBody>
      </p:sp>
    </p:spTree>
    <p:extLst>
      <p:ext uri="{BB962C8B-B14F-4D97-AF65-F5344CB8AC3E}">
        <p14:creationId xmlns:p14="http://schemas.microsoft.com/office/powerpoint/2010/main" val="208163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437159"/>
              </p:ext>
            </p:extLst>
          </p:nvPr>
        </p:nvGraphicFramePr>
        <p:xfrm>
          <a:off x="179512" y="188640"/>
          <a:ext cx="260558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r:id="rId3" imgW="7229475" imgH="2819400" progId="CorelDRAW.Graphic.9">
                  <p:embed/>
                </p:oleObj>
              </mc:Choice>
              <mc:Fallback>
                <p:oleObj r:id="rId3" imgW="7229475" imgH="2819400" progId="CorelDRAW.Graphic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8640"/>
                        <a:ext cx="2605582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 descr="badania2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700" y="188640"/>
            <a:ext cx="431421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"/>
          <p:cNvSpPr>
            <a:spLocks noChangeShapeType="1"/>
          </p:cNvSpPr>
          <p:nvPr/>
        </p:nvSpPr>
        <p:spPr bwMode="auto">
          <a:xfrm>
            <a:off x="1166297" y="1340768"/>
            <a:ext cx="6515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47825" y="37036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59194" y="1490177"/>
            <a:ext cx="57070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Fundacja Edukacji Europejskiej,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Dmowskiego 2/4, 58-300 Wałbrzych, Poland</a:t>
            </a: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KRS 0000117278, REGON 891423578,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NIP 886-26-65-090, tel./ fax +48 74 849 21 33, www.fee.org.pl, e-mail: office@fee.pl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692732"/>
              </p:ext>
            </p:extLst>
          </p:nvPr>
        </p:nvGraphicFramePr>
        <p:xfrm>
          <a:off x="311004" y="6051961"/>
          <a:ext cx="860339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5320"/>
                <a:gridCol w="6078071"/>
              </a:tblGrid>
              <a:tr h="0">
                <a:tc>
                  <a:txBody>
                    <a:bodyPr/>
                    <a:lstStyle/>
                    <a:p>
                      <a:pPr marR="31750" algn="ctr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MS Shell Dlg 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31750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Projekt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współfinansowany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ze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środków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Ministerstwa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Pracy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Polityki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Społecznej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w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ramach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Programu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–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Fundusz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Inicjatyw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Obywatelskich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054" name="Picture 6" descr="FIO_MPiPS_logo1_cz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05264"/>
            <a:ext cx="1371600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e tekstowe 9"/>
          <p:cNvSpPr txBox="1"/>
          <p:nvPr/>
        </p:nvSpPr>
        <p:spPr>
          <a:xfrm>
            <a:off x="899592" y="2348880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Dziękujemy za uwagę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7064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481329"/>
              </p:ext>
            </p:extLst>
          </p:nvPr>
        </p:nvGraphicFramePr>
        <p:xfrm>
          <a:off x="179512" y="188640"/>
          <a:ext cx="260558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r:id="rId3" imgW="7229475" imgH="2819400" progId="CorelDRAW.Graphic.9">
                  <p:embed/>
                </p:oleObj>
              </mc:Choice>
              <mc:Fallback>
                <p:oleObj r:id="rId3" imgW="7229475" imgH="2819400" progId="CorelDRAW.Graphic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8640"/>
                        <a:ext cx="2605582" cy="1008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 descr="badania20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700" y="188640"/>
            <a:ext cx="431421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"/>
          <p:cNvSpPr>
            <a:spLocks noChangeShapeType="1"/>
          </p:cNvSpPr>
          <p:nvPr/>
        </p:nvSpPr>
        <p:spPr bwMode="auto">
          <a:xfrm>
            <a:off x="1166297" y="1340768"/>
            <a:ext cx="6515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47825" y="37036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59194" y="1490177"/>
            <a:ext cx="57070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86088" algn="ctr"/>
                <a:tab pos="59721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Fundacja Edukacji Europejskiej,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Dmowskiego 2/4, 58-300 Wałbrzych, Poland</a:t>
            </a: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KRS 0000117278, REGON 891423578,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86088" algn="ctr"/>
                <a:tab pos="5972175" algn="r"/>
              </a:tabLst>
            </a:pPr>
            <a:r>
              <a:rPr kumimoji="0" lang="pl-PL" altLang="pl-P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NIP 886-26-65-090, tel./ fax +48 74 849 21 33, www.fee.org.pl, e-mail: office@fee.pl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556785"/>
              </p:ext>
            </p:extLst>
          </p:nvPr>
        </p:nvGraphicFramePr>
        <p:xfrm>
          <a:off x="311004" y="6051961"/>
          <a:ext cx="8603391" cy="335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5320"/>
                <a:gridCol w="6078071"/>
              </a:tblGrid>
              <a:tr h="0">
                <a:tc>
                  <a:txBody>
                    <a:bodyPr/>
                    <a:lstStyle/>
                    <a:p>
                      <a:pPr marR="31750" algn="ctr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MS Shell Dlg 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31750">
                        <a:spcAft>
                          <a:spcPts val="0"/>
                        </a:spcAft>
                        <a:tabLst>
                          <a:tab pos="2986405" algn="ctr"/>
                          <a:tab pos="5972810" algn="r"/>
                        </a:tabLs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Projekt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współfinansowany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ze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środków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Ministerstwa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Pracy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Polityki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Społecznej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w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ramach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Programu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–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Fundusz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Inicjatyw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Obywatelskich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054" name="Picture 6" descr="FIO_MPiPS_logo1_cz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05264"/>
            <a:ext cx="1371600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e tekstowe 9"/>
          <p:cNvSpPr txBox="1"/>
          <p:nvPr/>
        </p:nvSpPr>
        <p:spPr>
          <a:xfrm>
            <a:off x="899592" y="2348880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Wyniki badania z mieszkańcami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8456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274439"/>
              </p:ext>
            </p:extLst>
          </p:nvPr>
        </p:nvGraphicFramePr>
        <p:xfrm>
          <a:off x="323528" y="692696"/>
          <a:ext cx="640871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251520" y="11663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Czy P. pracuje?</a:t>
            </a:r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170076"/>
              </p:ext>
            </p:extLst>
          </p:nvPr>
        </p:nvGraphicFramePr>
        <p:xfrm>
          <a:off x="376708" y="3789040"/>
          <a:ext cx="6355532" cy="2745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51520" y="328498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Czy P. partner życiowy pracuje?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86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429011"/>
              </p:ext>
            </p:extLst>
          </p:nvPr>
        </p:nvGraphicFramePr>
        <p:xfrm>
          <a:off x="179512" y="548680"/>
          <a:ext cx="45553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071545"/>
              </p:ext>
            </p:extLst>
          </p:nvPr>
        </p:nvGraphicFramePr>
        <p:xfrm>
          <a:off x="4302094" y="955448"/>
          <a:ext cx="4688682" cy="418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826083"/>
              </p:ext>
            </p:extLst>
          </p:nvPr>
        </p:nvGraphicFramePr>
        <p:xfrm>
          <a:off x="179512" y="3861048"/>
          <a:ext cx="4104456" cy="273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771800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Blok pytań dla osób bezrobotnych</a:t>
            </a:r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350100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Oczekiwana pensja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644008" y="55797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W jakim wymiarze chciał(a)by P. pracować?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6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139081"/>
              </p:ext>
            </p:extLst>
          </p:nvPr>
        </p:nvGraphicFramePr>
        <p:xfrm>
          <a:off x="0" y="548680"/>
          <a:ext cx="4552950" cy="2745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391057"/>
              </p:ext>
            </p:extLst>
          </p:nvPr>
        </p:nvGraphicFramePr>
        <p:xfrm>
          <a:off x="4585330" y="548680"/>
          <a:ext cx="4552950" cy="274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4644008" y="18864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Czy dotychczas zdarzyło się P. szukać pracy?</a:t>
            </a:r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800788"/>
              </p:ext>
            </p:extLst>
          </p:nvPr>
        </p:nvGraphicFramePr>
        <p:xfrm>
          <a:off x="827584" y="3933056"/>
          <a:ext cx="72728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339752" y="357301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Gdzie szukał/a P. pracy?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3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763688" y="188640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Blok pytań dla osób pracujących</a:t>
            </a:r>
            <a:endParaRPr lang="pl-PL" sz="2000" b="1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584170"/>
              </p:ext>
            </p:extLst>
          </p:nvPr>
        </p:nvGraphicFramePr>
        <p:xfrm>
          <a:off x="323528" y="692696"/>
          <a:ext cx="8352928" cy="4869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204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511723"/>
              </p:ext>
            </p:extLst>
          </p:nvPr>
        </p:nvGraphicFramePr>
        <p:xfrm>
          <a:off x="179512" y="692696"/>
          <a:ext cx="86409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Wykres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770602"/>
              </p:ext>
            </p:extLst>
          </p:nvPr>
        </p:nvGraphicFramePr>
        <p:xfrm>
          <a:off x="251521" y="3933056"/>
          <a:ext cx="4320480" cy="2728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431002"/>
              </p:ext>
            </p:extLst>
          </p:nvPr>
        </p:nvGraphicFramePr>
        <p:xfrm>
          <a:off x="4583410" y="3933056"/>
          <a:ext cx="4552950" cy="2728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323528" y="357301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Łączna liczba lat pracy:			Liczba lat pracy w obecnym miejscu: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169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9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0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kolor IPC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84683"/>
    </a:accent1>
    <a:accent2>
      <a:srgbClr val="3C8A2E"/>
    </a:accent2>
    <a:accent3>
      <a:srgbClr val="333131"/>
    </a:accent3>
    <a:accent4>
      <a:srgbClr val="3FACD6"/>
    </a:accent4>
    <a:accent5>
      <a:srgbClr val="59AA44"/>
    </a:accent5>
    <a:accent6>
      <a:srgbClr val="666264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1261</Words>
  <Application>Microsoft Office PowerPoint</Application>
  <PresentationFormat>Pokaz na ekranie (4:3)</PresentationFormat>
  <Paragraphs>440</Paragraphs>
  <Slides>35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7" baseType="lpstr">
      <vt:lpstr>Motyw pakietu Office</vt:lpstr>
      <vt:lpstr>CorelDRAW.Graphic.9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Jarek Sawicki</dc:creator>
  <cp:lastModifiedBy>Ja</cp:lastModifiedBy>
  <cp:revision>24</cp:revision>
  <dcterms:created xsi:type="dcterms:W3CDTF">2014-11-13T07:57:15Z</dcterms:created>
  <dcterms:modified xsi:type="dcterms:W3CDTF">2014-12-09T13:33:58Z</dcterms:modified>
</cp:coreProperties>
</file>